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335" r:id="rId2"/>
    <p:sldId id="256" r:id="rId3"/>
    <p:sldId id="267" r:id="rId4"/>
    <p:sldId id="257" r:id="rId5"/>
    <p:sldId id="293" r:id="rId6"/>
    <p:sldId id="292" r:id="rId7"/>
    <p:sldId id="283" r:id="rId8"/>
    <p:sldId id="287" r:id="rId9"/>
    <p:sldId id="285" r:id="rId10"/>
    <p:sldId id="289" r:id="rId11"/>
    <p:sldId id="288" r:id="rId12"/>
    <p:sldId id="341" r:id="rId13"/>
    <p:sldId id="286" r:id="rId14"/>
    <p:sldId id="291" r:id="rId15"/>
    <p:sldId id="290" r:id="rId16"/>
    <p:sldId id="284" r:id="rId17"/>
    <p:sldId id="336" r:id="rId18"/>
    <p:sldId id="294" r:id="rId19"/>
    <p:sldId id="337" r:id="rId20"/>
    <p:sldId id="338" r:id="rId21"/>
    <p:sldId id="339" r:id="rId22"/>
    <p:sldId id="340" r:id="rId23"/>
    <p:sldId id="343" r:id="rId24"/>
    <p:sldId id="342" r:id="rId25"/>
  </p:sldIdLst>
  <p:sldSz cx="24384000" cy="13716000"/>
  <p:notesSz cx="6858000" cy="9144000"/>
  <p:embeddedFontLs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Helvetica Neue" panose="02000503000000020004"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4JXH+GUGcV6BLQNzJvY3SzS2nc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133E"/>
    <a:srgbClr val="FFFFFF"/>
    <a:srgbClr val="CB297B"/>
    <a:srgbClr val="DD3D67"/>
    <a:srgbClr val="4E8B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09:59.47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5"/>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6"/>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7"/>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1"/>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2"/>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3"/>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22:11:01.799"/>
    </inkml:context>
    <inkml:brush xml:id="br0">
      <inkml:brushProperty name="width" value="0.17639" units="cm"/>
      <inkml:brushProperty name="height" value="0.17639" units="cm"/>
      <inkml:brushProperty name="color" value="#33CCFF"/>
    </inkml:brush>
  </inkml:definitions>
  <inkml:trace contextRef="#ctx0" brushRef="#br0">1 7412 24575,'2'-9'0,"8"2"0,8-4 0,9 1 0,10-3 0,10-3 0,9-5 0,4-2 0,3-3 0,-2-2 0,5-3 0,10-14 0,-33 16 0,0-2 0,2-4 0,0-2 0,0 0 0,-2-1 0,30-29 0,-18 15 0,-17 14 0,-16 5 0,-1-13 0,5-39 0,-8 23 0,2-6 0,4-11 0,1-2 0,1-4 0,0 2 0,-1 7 0,1 3 0,-1 9 0,2 3 0,-4 8 0,1 1 0,3 3 0,2 1 0,3-4 0,2-1 0,6-7 0,0-2 0,6-8 0,0-2 0,-1 0 0,-2 1 0,-5 8 0,-2 4 0,-7 14 0,-3 5 0,8-12 0,-13 21 0,2-11 0,15-38 0,-4 16 0,5-7 0,-6 10 0,3-3 0,1-2-243,5-7 1,1-1 0,1 1 242,-2 3 0,0 0 0,-1 3 0,11-17 0,-3 7 0,-12 19 0,-3 6 0,14-19 0,-5 4 0,10-13 0,-15 29 0,4-3 0,10-12 0,3-3 0,5-2 0,1 0 0,-2 3 0,-2 3 0,-12 15 0,-3 4 0,22-17 727,-23 26-727,-13 18 0,8 0 0,15-2 0,24-11 0,6-8 0,-10 8 0,-18 16 0,-31 7 0,-1 5 0,-17 0 0,0-1 0,-1 1 0,3-4 0,26-17 0,40-20 0,-12 10 0,8-2 0,-9 5 0,4 0 0,1 2-214,7-1 0,3 1 0,0 3 214,2 3 0,1 2 0,-1 4 0,-2 4 0,-1 3 0,1 2 0,4 2 0,0 3 0,3-1-699,13-3 0,3 0 0,5-4 699,-9-1 0,3-4 0,4-1 0,2-3-567,-24 4 1,3-2-1,1-1 1,1-1 0,1-1-1,1 0 567,7-2 0,2-1 0,1 0 0,1-1 0,0 0 0,-1 0 0,1 0 0,1 0 0,1-1 0,-1 1 0,-1 0 0,-1 3 0,-5 1 0,0 1 0,0 1 0,-2 1 0,0 1 0,-1 2-327,9-1 1,0 2 0,-2 2 0,-1 1-1,-3 2 327,9 0 0,-3 2 0,-2 1 0,-2 2-58,-9 2 0,-3 1 0,-1 1 1,-3 0 57,13 0 0,-4 1 0,-3-1 737,18 1 1,-5 0-738,-15 0 0,-4 0 1653,-11 0 0,-3 0-1653,-9 0 0,-2 0 2216,31 0-2216,-19 0 1004,-17 0-1004,-19 0 0,-2 0 0,-14 0 0,23 0 0,65-5 0,-15-5 0,11-3 0,-14 1 0,5-1 0,2-1-350,-14 1 1,2 0 0,1-1 0,-2 0 349,0 0 0,-1-2 0,0 1 0,1 1 0,-1 1 0,0 1 0,1 0 0,1 0 0,5 0 0,0-1 0,1 1 0,0 0 0,1 1 0,0 1 0,0 0 0,0 1 0,4 0 0,1 2 0,1 0 0,-2 1 0,-1 0 0,0 1 0,-1 1 0,-2 0 0,17 2 0,-2 1 0,-3 0 0,-5 0 0,-2 0 0,-4-2-58,-12 0 1,-3-2 0,-3-2 57,25-8 0,-3-4 0,-5-3 0,-1-3 0,-1 0 0,1-1 0,5-1 0,-1 2 0,-6 4 0,-1 1 0,-3 2 0,-1 0 0,-8 2 0,-2 0 0,-5 2 0,-1 1 0,-1-1 0,0 1 692,0 0 1,0 1-693,0 1 0,0 0 92,-3-1 0,0-2-92,5-3 0,2-4 0,0-6 0,1-4 0,3-6 0,-1-3 0,-3 1 0,-4 1 0,-13 6 0,-3 2 0,21-13 0,-34 27 0,-5 4 0,-8 12 0,9 0 0,4 0 0,4 0 0,0 0 0,5-4 0,5-1 0,7-4 0,15-4 0,19-2 0,-35 7 0,2 1 0,3 2 0,0 4 0,44 19 0,-17 18 0,-17 9 0,-12-6 0,-9-18 0,0-13 0,-4-7 0,0-1 0,-4 0 0,-10 0 0,2 0 0,11-10 0,25-17 0,-18 4 0,2-3 0,8-8 0,0-1 0,0 0 0,-2 2 0,-6 3 0,-4 3 0,18-9 0,-24 19 0,-19 9 0,-8 5 0,2 3 0,6 0 0,8 0 0,5 0 0,-2 0 0,-7 0 0,-8 0 0,-6 0 0,-5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22:11:18.466"/>
    </inkml:context>
    <inkml:brush xml:id="br0">
      <inkml:brushProperty name="width" value="0.17639" units="cm"/>
      <inkml:brushProperty name="height" value="0.17639" units="cm"/>
      <inkml:brushProperty name="color" value="#E71224"/>
    </inkml:brush>
  </inkml:definitions>
  <inkml:trace contextRef="#ctx0" brushRef="#br0">1 6451 24575,'11'-11'0,"8"-14"0,19-26 0,-4 3 0,4-7 0,9-17 0,2-7-318,-11 18 1,1-3 0,0-1 317,1-4 0,0-2 0,-2 1 0,-2 4 0,0 0 0,-1 2 0,-2 1 0,1 2 0,-1 0 0,13-24 0,1 0 0,-14 21 0,2 0 0,0-3 0,4-8 0,0-3 0,1-1-330,2-5 1,0-2 0,1 0 329,-10 18 0,1-1 0,-1 1 0,0 1 0,8-15 0,0 2 0,-2 3 0,-4 11 0,-2 3 0,0 3 0,8-15 0,-2 7 0,-10 18 0,-2 5 0,20-27 674,-2-5-674,-20 32 0,1-2 633,7-9 0,2-2-633,4-8 0,3-1 0,6-3 0,3 1 0,4 0 0,2 1 0,-2 4 0,2 0 0,5-2 0,1-1 0,-1-1 0,0-3 0,-17 20 0,-1-3 0,2 0-261,2-5 1,0-2 0,1 0 260,3-2 0,0-1 0,2 1 0,4-4 0,1 0 0,2 1 0,1 2 0,1 1 0,0 1 0,1 1 0,0 2 0,1 2 0,-1 2 0,2 1 0,-1 1 0,-1 2 0,-1 0 0,1 2 0,1-1 0,-1 1 0,1 0 0,0 0 0,0-1 0,-1 0 0,-1 2 0,-1-1 0,-1 1 0,-1 4 0,0 0 0,-2 2 0,19-12 0,-2 4 0,-12 10 0,-3 5 0,-11 7 0,-2 2 0,24-12 0,-14 9 0,-11 6 781,-4 9-781,1 6 0,6 0 0,0 3 0,-5 0 0,-7 2 0,-10 3 0,6 0 0,53 0 0,-13-3 0,10 0 0,-10 1 0,7-1 0,1 1-385,13-1 0,2 1 0,0 0 385,-1 0 0,-1 0 0,-1 0 0,-2 2 0,0 0 0,-1 0 0,-5 1 0,-1 1 0,-1 0 0,-2 2 0,-1 0 0,-1 1-147,-2 0 1,-2 2 0,0 0 146,-3 0 0,-2 2 0,-1-1 0,29 4 0,-2-1 0,-4 1 0,-1 1 0,1-1 0,0 1 0,3 0 0,3 0 0,-29-4 0,0 0 0,2-1 0,3 1 0,2-1 0,0 1 0,6 1 0,1 1 0,2 0-550,10 3 1,3 0 0,3 0 549,-17-2 0,2 0 0,1-1 0,1 0 0,6 0 0,2-1 0,0-1 0,-1 0 0,1-2 0,0-1 0,0-1 0,-2 0 0,-8-2 0,0-1 0,-2-1 0,-3 0-82,13 0 1,-4-1 0,-6-1 81,13 1 0,-10 0 0,-26 0 0,-8 0 0,1 0 1015,-31-2-1015,-11-2 419,-4 1-419,32-1 1762,43 20-1762,-20 0 0,8 3 0,-7-3 0,6 1 0,2 1-371,9 3 1,4 0-1,2-2 371,-11-6 0,2-2 0,2-1 0,1-1-442,7 0 1,1-3 0,1 0-1,0-1 442,-1-1 0,1-2 0,-1 0 0,-1 0 0,-3 0 0,0-1 0,-2 0 0,-3 1-141,13 1 1,-2 1-1,-5 1 141,-13 1 0,-2 2 0,-4 0 0,11 6 0,-5 0 0,-14-3 0,-1-1 620,-1-2 1,1-2-621,5-3 0,3-2 0,11 0 0,4-2 0,7-1 0,3-1 0,2 0 0,0 0 0,-2-2 0,-1-1 0,-7-1 0,-2-1 925,-6 2 0,-3-3-925,-7-4 0,-3-2 249,-4 0 1,-1-1-250,-6 1 0,-1-1 0,38-10 0,-10 12 0,-10 6 0,-3 2 0,1 2 0,3-5 0,5-5 0,1 4 0,-3 1 0,-2 3 0,-4 0 0,6-6 0,9-6 0,4 1 0,0 1 0,-18 4 0,-16 6 0,-17 2 0,-10 1 0,-4-3 0,1-2 0,9-3 0,7 2 0,1 2 0,0-4 0,-17 9 0,3-5 0,-7 7 0,13 0 0,6 0 0,7 0 0,8 0 0,-21 0 0,3 0 0,-25 0 0,6 0 0,3 0 0,7 0 0,7 0 0,8-7 0,-16 6 0,6-6 0,-18 7 0,3 0 0,-3 0 0,-2 0 0,1 0 0,6 0 0,-4 0 0,0 0 0,-9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22:11:47.415"/>
    </inkml:context>
    <inkml:brush xml:id="br0">
      <inkml:brushProperty name="width" value="0.17639" units="cm"/>
      <inkml:brushProperty name="height" value="0.17639" units="cm"/>
      <inkml:brushProperty name="color" value="#AB008B"/>
    </inkml:brush>
  </inkml:definitions>
  <inkml:trace contextRef="#ctx0" brushRef="#br0">1 6549 24575,'65'0'0,"-1"-1"0,9-2 0,-7-1 0,5-3 0,3-2-888,18-7 0,5-3 0,-1-4 888,-22 4 0,0-2 0,0-2 0,-1-3 0,-1-1 0,-1-3 0,-1-2 0,-1-1 0,21-12 0,-2-3 0,-3 0 28,-11 3 0,-3-1 0,-3-1-28,-6 2 0,-2-2 0,-3 0 0,14-16 0,-5 0 306,-7 5 1,-1 1-307,-1-1 0,2-1 0,7-4 0,2-3-270,-17 16 1,1-2 0,1-1 269,6-7 0,1-1 0,0-1 0,2-2 0,0-2 0,-1 0 0,-1-1 0,0-1 0,-1 1 0,-2 2 0,0 0 0,-1 1 0,-4 4 0,0 0 0,-1 2 0,-2 2 0,0 1 0,0 1 377,-2 4 0,-1 2 1,-1 1-378,19-20 0,-1 1 0,-1-1 0,-1-2 0,-19 17 0,1-1 0,0-3-436,6-12 0,1-5 0,2-5 436,-1 2 0,3-4 0,3-3 0,3-2-631,-10 16 1,3-2 0,1-1 0,2-2 0,1 0 0,0 0 630,-2 5 0,1-2 0,1 0 0,1-1 0,1 1 0,1-1 0,-1 2 0,4-3 0,0 0 0,1 0 0,1 0 0,-1 1 0,1 1 0,-1 1 0,-4 5 0,1 0 0,-1 1 0,0 1 0,0 1 0,-1 2 0,-1 1-178,13-13 0,-1 2 0,0 2 0,-2 2 0,-1 3 178,5-4 0,-1 3 0,-2 3 0,-1 4-143,8-5 1,-1 6-1,-1 4 143,-5 8 0,-2 3 0,1 3 0,-3 4 0,1 2 0,1 4 0,1 3 0,3 4 0,0 4 0,1 2 0,1 3 0,1 3 0,2 3 0,1 3 0,1 1 0,3 1 0,2 1 0,0 1 0,1-1 0,1 0 0,-1 0 0,1 0 0,1 0 0,-1 0 0,-2 0 0,0 0 0,0 0 0,0-1 0,0 1 0,0 1 0,0 2 0,1 1 0,0 5 0,2 3 0,-1 4 0,0 6 0,-1 5 0,0 6 0,-2 5 0,0 7 0,-3 5 0,-1 4 131,-1 6 1,-2 3-1,-2 4-131,-19-14 0,-2 3 0,0 1 0,-1 1 0,3 4 0,-1 1 0,0 1 0,-1 2 463,2 4 0,0 1 0,-1 2 0,0 1-463,1 3 0,0 2 0,-1 0 0,0 1 0,1 0 0,-1 1 0,0 0 0,0 0 0,-2-3 0,0 0 0,-1-1 0,0-1 0,-3-5 0,0-1 0,-1-2 0,1-2 462,8 10 0,0-3 0,-1-5-462,-9-13 0,0-3 0,-2-5 340,7 4 1,-3-9-341,20 0 1251,-17-26-1251,-19-13 2054,15-3-2054,38 6 0,-15 4 0,7 3 0,18 5 0,5 3-36,-27-5 0,2 1 0,-1 0 36,-2-1 0,-1 1 0,-1-3 0,28 3 0,-2-5 0,-7-2 0,-2-4 0,-4-2 0,-1-3 0,-3 0 0,-2-2 0,2 1 0,0 0 0,1 1 0,1-2 0,3-2 0,1-5 0,2-9 0,-1-6 0,-2-8 0,-3-5 270,-5-5 0,-4-4-270,-12 2 0,-2 1 0,-7 5 0,-2 1 0,-2 1 0,1 0 0,5-1 0,2 0 0,5-4 0,3 0 0,7-3 0,4 0 0,8-4 0,3 3 0,4 0 0,3 4-165,-26 14 0,2 2 1,0 3 164,0 1 0,1 3 0,-1 3 0,31-3 0,-1 6 0,-5 1 0,-3 6 0,-10 4 0,-2 7 0,-8 6 0,-3 6 0,-5 5 0,-3 3 0,-2 5 0,-2 2 0,-2-2 0,0-2 247,-4-5 0,1-4-247,-1-5 0,1-3 0,48 0 0,2-10 0,-48-2 0,-1-2 0,43-2 0,-12-9 0,-17-6 0,-15-3 0,-12 4 0,-13 8 0,-10 6 0,-8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1.119"/>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3.020"/>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5.05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1"/>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2"/>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3"/>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4"/>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800" b="1" dirty="0"/>
              <a:t>Fundamentals of Systems Biology</a:t>
            </a:r>
            <a:r>
              <a:rPr lang="en-US" sz="1800" dirty="0"/>
              <a:t>, by MW Covert: Chapters 3 and 4</a:t>
            </a:r>
            <a:endParaRPr lang="en-US" sz="1800" dirty="0">
              <a:effectLst/>
              <a:latin typeface="MinionPro"/>
            </a:endParaRP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800" dirty="0">
                <a:effectLst/>
                <a:latin typeface="MinionPro"/>
              </a:rPr>
              <a:t>Rosenfeld, N., </a:t>
            </a:r>
            <a:r>
              <a:rPr lang="en-US" sz="1800" dirty="0" err="1">
                <a:effectLst/>
                <a:latin typeface="MinionPro"/>
              </a:rPr>
              <a:t>Elowitz</a:t>
            </a:r>
            <a:r>
              <a:rPr lang="en-US" sz="1800" dirty="0">
                <a:effectLst/>
                <a:latin typeface="MinionPro"/>
              </a:rPr>
              <a:t>, M.B., and Alon, U. </a:t>
            </a:r>
            <a:r>
              <a:rPr lang="en-US" sz="1800" i="1" dirty="0">
                <a:effectLst/>
                <a:latin typeface="MinionPro"/>
              </a:rPr>
              <a:t>Journal of Molecular Biology </a:t>
            </a:r>
            <a:r>
              <a:rPr lang="en-US" sz="1800" dirty="0">
                <a:effectLst/>
                <a:latin typeface="MinionPro"/>
              </a:rPr>
              <a:t>2002, </a:t>
            </a:r>
            <a:r>
              <a:rPr lang="en-US" sz="1800" b="1" dirty="0">
                <a:effectLst/>
                <a:latin typeface="MinionPro"/>
              </a:rPr>
              <a:t>323</a:t>
            </a:r>
            <a:r>
              <a:rPr lang="en-US" sz="1800" dirty="0">
                <a:effectLst/>
                <a:latin typeface="MinionPro"/>
              </a:rPr>
              <a:t>(5): 785–793 </a:t>
            </a:r>
            <a:endParaRPr lang="en-US" dirty="0"/>
          </a:p>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0532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85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210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356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983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5141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68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946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76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ars.els-cdn.com</a:t>
            </a:r>
            <a:r>
              <a:rPr lang="en-US" dirty="0"/>
              <a:t>/content/image/1-s2.0-S2589004220307574-mmc1.pdf </a:t>
            </a: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96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788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399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150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3793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588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u="none" strike="noStrike" dirty="0">
                <a:solidFill>
                  <a:srgbClr val="BDC1C6"/>
                </a:solidFill>
                <a:effectLst/>
                <a:latin typeface="arial" panose="020B0604020202020204" pitchFamily="34" charset="0"/>
              </a:rPr>
              <a:t>Proteases are </a:t>
            </a:r>
            <a:r>
              <a:rPr lang="en-US" b="1" i="0" u="none" strike="noStrike" dirty="0">
                <a:solidFill>
                  <a:srgbClr val="BDC1C6"/>
                </a:solidFill>
                <a:effectLst/>
                <a:latin typeface="arial" panose="020B0604020202020204" pitchFamily="34" charset="0"/>
              </a:rPr>
              <a:t>enzymes that degrade proteins </a:t>
            </a:r>
            <a:r>
              <a:rPr lang="en-US" b="0" i="0" u="none" strike="noStrike" dirty="0">
                <a:solidFill>
                  <a:srgbClr val="BDC1C6"/>
                </a:solidFill>
                <a:effectLst/>
                <a:latin typeface="arial" panose="020B0604020202020204" pitchFamily="34" charset="0"/>
              </a:rPr>
              <a:t>by breaking the peptide bonds of proteins.</a:t>
            </a:r>
            <a:endParaRPr lang="en-US" b="0" dirty="0"/>
          </a:p>
          <a:p>
            <a:pPr marL="0" lvl="0" indent="0" algn="l" rtl="0">
              <a:spcBef>
                <a:spcPts val="0"/>
              </a:spcBef>
              <a:spcAft>
                <a:spcPts val="0"/>
              </a:spcAft>
              <a:buNone/>
            </a:pPr>
            <a:endParaRPr lang="en-US" dirty="0"/>
          </a:p>
          <a:p>
            <a:pPr marL="0" lvl="0" indent="0" algn="l" rtl="0">
              <a:spcBef>
                <a:spcPts val="0"/>
              </a:spcBef>
              <a:spcAft>
                <a:spcPts val="0"/>
              </a:spcAft>
              <a:buNone/>
            </a:pPr>
            <a:r>
              <a:rPr lang="en-US" b="0" i="0" u="none" strike="noStrike" dirty="0">
                <a:solidFill>
                  <a:srgbClr val="BDC1C6"/>
                </a:solidFill>
                <a:effectLst/>
                <a:latin typeface="arial" panose="020B0604020202020204" pitchFamily="34" charset="0"/>
              </a:rPr>
              <a:t>RNases (or ribonucleases) are </a:t>
            </a:r>
            <a:r>
              <a:rPr lang="en-US" b="1" i="0" u="none" strike="noStrike" dirty="0">
                <a:solidFill>
                  <a:srgbClr val="BDC1C6"/>
                </a:solidFill>
                <a:effectLst/>
                <a:latin typeface="arial" panose="020B0604020202020204" pitchFamily="34" charset="0"/>
              </a:rPr>
              <a:t>a class of hydrolytic enzymes that catalyzes both the in vivo and in vitro degradation of ribonucleic acid (RNA) molecules into smaller components</a:t>
            </a:r>
            <a:r>
              <a:rPr lang="en-US" b="0" i="0" u="none" strike="noStrike" dirty="0">
                <a:solidFill>
                  <a:srgbClr val="BDC1C6"/>
                </a:solidFill>
                <a:effectLst/>
                <a:latin typeface="arial" panose="020B0604020202020204" pitchFamily="34" charset="0"/>
              </a:rPr>
              <a:t>. The nuclease operates at the level of transcription and translation and breaks down the RNA by cleaving the phosphorus-oxygen bonds.</a:t>
            </a: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978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2292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000" dirty="0">
                <a:effectLst/>
                <a:latin typeface="NewCenturySchlbkLTStd"/>
              </a:rPr>
              <a:t>The </a:t>
            </a:r>
            <a:r>
              <a:rPr lang="en-US" sz="2000" b="1" dirty="0">
                <a:effectLst/>
                <a:latin typeface="NewCenturySchlbkLTStd"/>
              </a:rPr>
              <a:t>Michaelis–Menten constant (Km) </a:t>
            </a:r>
            <a:r>
              <a:rPr lang="en-US" sz="2000" dirty="0">
                <a:effectLst/>
                <a:latin typeface="NewCenturySchlbkLTStd"/>
              </a:rPr>
              <a:t>is a measure of the affinity of the enzyme for its substrate. The </a:t>
            </a:r>
            <a:r>
              <a:rPr lang="en-US" sz="2000" i="1" dirty="0">
                <a:effectLst/>
                <a:latin typeface="NewCenturySchlbkLTStd"/>
              </a:rPr>
              <a:t>K</a:t>
            </a:r>
            <a:r>
              <a:rPr lang="en-US" sz="2000" dirty="0">
                <a:effectLst/>
                <a:latin typeface="NewCenturySchlbkLTStd"/>
              </a:rPr>
              <a:t>m is the substrate concentration at which half-maximal reaction velocity is achieved; if the </a:t>
            </a:r>
            <a:r>
              <a:rPr lang="en-US" sz="2000" i="1" dirty="0">
                <a:effectLst/>
                <a:latin typeface="NewCenturySchlbkLTStd"/>
              </a:rPr>
              <a:t>K</a:t>
            </a:r>
            <a:r>
              <a:rPr lang="en-US" sz="2000" dirty="0">
                <a:effectLst/>
                <a:latin typeface="NewCenturySchlbkLTStd"/>
              </a:rPr>
              <a:t>m is relatively low, the reaction will proceed efficiently, even at relatively low concentrations of substrate </a:t>
            </a: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en-US" sz="2000" dirty="0">
              <a:effectLst/>
              <a:latin typeface="NewCenturySchlbkLTStd"/>
            </a:endParaRP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5400" dirty="0"/>
              <a:t>https://</a:t>
            </a:r>
            <a:r>
              <a:rPr lang="en-US" sz="5400" dirty="0" err="1"/>
              <a:t>limlab.ucsf.edu</a:t>
            </a:r>
            <a:r>
              <a:rPr lang="en-US" sz="5400" dirty="0"/>
              <a:t>/</a:t>
            </a:r>
            <a:r>
              <a:rPr lang="en-US" sz="5400"/>
              <a:t>cellsignaling.html</a:t>
            </a:r>
            <a:endParaRPr lang="en-US" sz="5400" dirty="0"/>
          </a:p>
          <a:p>
            <a:pPr marL="0" lvl="0" indent="0" algn="l" rtl="0">
              <a:spcBef>
                <a:spcPts val="0"/>
              </a:spcBef>
              <a:spcAft>
                <a:spcPts val="0"/>
              </a:spcAft>
              <a:buNone/>
            </a:pPr>
            <a:endParaRPr dirty="0"/>
          </a:p>
        </p:txBody>
      </p:sp>
      <p:sp>
        <p:nvSpPr>
          <p:cNvPr id="195" name="Google Shape;1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42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679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400" b="0" i="1" dirty="0"/>
                  <a:t>Original derivation is using the assumption: Substrate is in abundance (</a:t>
                </a:r>
                <a14:m>
                  <m:oMath xmlns:m="http://schemas.openxmlformats.org/officeDocument/2006/math">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𝑆</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𝐸</m:t>
                    </m:r>
                    <m:r>
                      <a:rPr lang="en-US" sz="2400" b="0" i="1" dirty="0" smtClean="0">
                        <a:latin typeface="Cambria Math" panose="02040503050406030204" pitchFamily="18" charset="0"/>
                      </a:rPr>
                      <m:t>]</m:t>
                    </m:r>
                  </m:oMath>
                </a14:m>
                <a:r>
                  <a:rPr lang="en-US" sz="2400" b="0" i="1" dirty="0"/>
                  <a:t>),</a:t>
                </a:r>
                <a:r>
                  <a:rPr lang="en-US" sz="2400" b="0" dirty="0"/>
                  <a:t> </a:t>
                </a:r>
                <a14:m>
                  <m:oMath xmlns:m="http://schemas.openxmlformats.org/officeDocument/2006/math">
                    <m:d>
                      <m:dPr>
                        <m:begChr m:val="["/>
                        <m:endChr m:val="]"/>
                        <m:ctrlPr>
                          <a:rPr lang="en-US" sz="2400" b="0" i="1" dirty="0">
                            <a:latin typeface="Cambria Math" panose="02040503050406030204" pitchFamily="18" charset="0"/>
                          </a:rPr>
                        </m:ctrlPr>
                      </m:dPr>
                      <m:e>
                        <m:r>
                          <a:rPr lang="en-US" sz="2400" b="0" i="1" dirty="0">
                            <a:latin typeface="Cambria Math" panose="02040503050406030204" pitchFamily="18" charset="0"/>
                          </a:rPr>
                          <m:t>𝑆</m:t>
                        </m:r>
                      </m:e>
                    </m:d>
                  </m:oMath>
                </a14:m>
                <a:r>
                  <a:rPr lang="en-US" sz="2400" b="0" i="1" dirty="0"/>
                  <a:t> remains constant, </a:t>
                </a:r>
                <a14:m>
                  <m:oMath xmlns:m="http://schemas.openxmlformats.org/officeDocument/2006/math">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𝑑</m:t>
                        </m:r>
                        <m:d>
                          <m:dPr>
                            <m:begChr m:val="["/>
                            <m:endChr m:val="]"/>
                            <m:ctrlPr>
                              <a:rPr lang="en-US" sz="2400" b="0" i="1" dirty="0">
                                <a:latin typeface="Cambria Math" panose="02040503050406030204" pitchFamily="18" charset="0"/>
                              </a:rPr>
                            </m:ctrlPr>
                          </m:dPr>
                          <m:e>
                            <m:r>
                              <a:rPr lang="en-US" sz="2400" b="0" i="1" dirty="0">
                                <a:latin typeface="Cambria Math" panose="02040503050406030204" pitchFamily="18" charset="0"/>
                              </a:rPr>
                              <m:t>𝑆</m:t>
                            </m:r>
                          </m:e>
                        </m:d>
                      </m:num>
                      <m:den>
                        <m:r>
                          <a:rPr lang="en-US" sz="2400" b="0" i="1" dirty="0" smtClean="0">
                            <a:latin typeface="Cambria Math" panose="02040503050406030204" pitchFamily="18" charset="0"/>
                          </a:rPr>
                          <m:t>𝑑𝑡</m:t>
                        </m:r>
                      </m:den>
                    </m:f>
                    <m:r>
                      <a:rPr lang="en-US" sz="2400" b="0" i="1" dirty="0" smtClean="0">
                        <a:latin typeface="Cambria Math" panose="02040503050406030204" pitchFamily="18" charset="0"/>
                      </a:rPr>
                      <m:t>=0</m:t>
                    </m:r>
                  </m:oMath>
                </a14:m>
                <a:r>
                  <a:rPr lang="en-US" sz="2400" b="0" i="1" dirty="0"/>
                  <a:t>, that results in </a:t>
                </a:r>
                <a14:m>
                  <m:oMath xmlns:m="http://schemas.openxmlformats.org/officeDocument/2006/math">
                    <m:f>
                      <m:fPr>
                        <m:ctrlPr>
                          <a:rPr lang="en-US" sz="2400" b="0" i="1" dirty="0" smtClean="0">
                            <a:solidFill>
                              <a:schemeClr val="bg1">
                                <a:lumMod val="95000"/>
                              </a:schemeClr>
                            </a:solidFill>
                            <a:latin typeface="Cambria Math" panose="02040503050406030204" pitchFamily="18" charset="0"/>
                          </a:rPr>
                        </m:ctrlPr>
                      </m:fPr>
                      <m:num>
                        <m:r>
                          <a:rPr lang="en-US" sz="2400" b="0" i="1" dirty="0" smtClean="0">
                            <a:solidFill>
                              <a:schemeClr val="bg1">
                                <a:lumMod val="95000"/>
                              </a:schemeClr>
                            </a:solidFill>
                            <a:latin typeface="Cambria Math" panose="02040503050406030204" pitchFamily="18" charset="0"/>
                          </a:rPr>
                          <m:t>𝑑</m:t>
                        </m:r>
                        <m:r>
                          <a:rPr lang="en-US" sz="2400" b="0" i="1" dirty="0" smtClean="0">
                            <a:solidFill>
                              <a:schemeClr val="bg1">
                                <a:lumMod val="95000"/>
                              </a:schemeClr>
                            </a:solidFill>
                            <a:latin typeface="Cambria Math" panose="02040503050406030204" pitchFamily="18" charset="0"/>
                          </a:rPr>
                          <m:t>[</m:t>
                        </m:r>
                        <m:r>
                          <a:rPr lang="en-US" sz="2400" b="0" i="1" dirty="0" smtClean="0">
                            <a:solidFill>
                              <a:schemeClr val="bg1">
                                <a:lumMod val="95000"/>
                              </a:schemeClr>
                            </a:solidFill>
                            <a:latin typeface="Cambria Math" panose="02040503050406030204" pitchFamily="18" charset="0"/>
                          </a:rPr>
                          <m:t>𝑃</m:t>
                        </m:r>
                        <m:r>
                          <a:rPr lang="en-US" sz="2400" b="0" i="1" dirty="0" smtClean="0">
                            <a:solidFill>
                              <a:schemeClr val="bg1">
                                <a:lumMod val="95000"/>
                              </a:schemeClr>
                            </a:solidFill>
                            <a:latin typeface="Cambria Math" panose="02040503050406030204" pitchFamily="18" charset="0"/>
                          </a:rPr>
                          <m:t>]</m:t>
                        </m:r>
                      </m:num>
                      <m:den>
                        <m:r>
                          <a:rPr lang="en-US" sz="2400" b="0" i="1" dirty="0" smtClean="0">
                            <a:solidFill>
                              <a:schemeClr val="bg1">
                                <a:lumMod val="95000"/>
                              </a:schemeClr>
                            </a:solidFill>
                            <a:latin typeface="Cambria Math" panose="02040503050406030204" pitchFamily="18" charset="0"/>
                          </a:rPr>
                          <m:t>𝑑𝑡</m:t>
                        </m:r>
                      </m:den>
                    </m:f>
                    <m:r>
                      <a:rPr lang="en-US" sz="2400" b="0" i="1" dirty="0" smtClean="0">
                        <a:solidFill>
                          <a:schemeClr val="bg1">
                            <a:lumMod val="95000"/>
                          </a:schemeClr>
                        </a:solidFill>
                        <a:latin typeface="Cambria Math" panose="02040503050406030204" pitchFamily="18" charset="0"/>
                      </a:rPr>
                      <m:t>=</m:t>
                    </m:r>
                    <m:f>
                      <m:fPr>
                        <m:ctrlPr>
                          <a:rPr lang="en-US" sz="2400" i="1" dirty="0">
                            <a:solidFill>
                              <a:schemeClr val="bg1">
                                <a:lumMod val="95000"/>
                              </a:schemeClr>
                            </a:solidFill>
                            <a:latin typeface="Cambria Math" panose="02040503050406030204" pitchFamily="18" charset="0"/>
                          </a:rPr>
                        </m:ctrlPr>
                      </m:fPr>
                      <m:num>
                        <m:sSub>
                          <m:sSubPr>
                            <m:ctrlPr>
                              <a:rPr lang="en-US" sz="2400" i="1" dirty="0">
                                <a:solidFill>
                                  <a:schemeClr val="bg1">
                                    <a:lumMod val="95000"/>
                                  </a:schemeClr>
                                </a:solidFill>
                                <a:latin typeface="Cambria Math" panose="02040503050406030204" pitchFamily="18" charset="0"/>
                              </a:rPr>
                            </m:ctrlPr>
                          </m:sSubPr>
                          <m:e>
                            <m:sSub>
                              <m:sSubPr>
                                <m:ctrlPr>
                                  <a:rPr lang="en-US" sz="2400" b="0" i="1" dirty="0" smtClean="0">
                                    <a:solidFill>
                                      <a:schemeClr val="bg1">
                                        <a:lumMod val="95000"/>
                                      </a:schemeClr>
                                    </a:solidFill>
                                    <a:latin typeface="Cambria Math" panose="02040503050406030204" pitchFamily="18" charset="0"/>
                                  </a:rPr>
                                </m:ctrlPr>
                              </m:sSubPr>
                              <m:e>
                                <m:r>
                                  <a:rPr lang="en-US" sz="2400" b="0" i="1" dirty="0" smtClean="0">
                                    <a:solidFill>
                                      <a:schemeClr val="bg1">
                                        <a:lumMod val="95000"/>
                                      </a:schemeClr>
                                    </a:solidFill>
                                    <a:latin typeface="Cambria Math" panose="02040503050406030204" pitchFamily="18" charset="0"/>
                                  </a:rPr>
                                  <m:t>𝑘</m:t>
                                </m:r>
                              </m:e>
                              <m:sub>
                                <m:r>
                                  <a:rPr lang="en-US" sz="2400" b="0" i="1" dirty="0" smtClean="0">
                                    <a:solidFill>
                                      <a:schemeClr val="bg1">
                                        <a:lumMod val="95000"/>
                                      </a:schemeClr>
                                    </a:solidFill>
                                    <a:latin typeface="Cambria Math" panose="02040503050406030204" pitchFamily="18" charset="0"/>
                                  </a:rPr>
                                  <m:t>𝑐𝑎𝑡</m:t>
                                </m:r>
                              </m:sub>
                            </m:sSub>
                            <m:r>
                              <a:rPr lang="en-US" sz="2400" i="1" dirty="0">
                                <a:solidFill>
                                  <a:schemeClr val="bg1">
                                    <a:lumMod val="95000"/>
                                  </a:schemeClr>
                                </a:solidFill>
                                <a:latin typeface="Cambria Math" panose="02040503050406030204" pitchFamily="18" charset="0"/>
                              </a:rPr>
                              <m:t>𝐸</m:t>
                            </m:r>
                          </m:e>
                          <m:sub>
                            <m:r>
                              <a:rPr lang="en-US" sz="2400" i="1" dirty="0">
                                <a:solidFill>
                                  <a:schemeClr val="bg1">
                                    <a:lumMod val="95000"/>
                                  </a:schemeClr>
                                </a:solidFill>
                                <a:latin typeface="Cambria Math" panose="02040503050406030204" pitchFamily="18" charset="0"/>
                              </a:rPr>
                              <m:t>0</m:t>
                            </m:r>
                          </m:sub>
                        </m:sSub>
                        <m:d>
                          <m:dPr>
                            <m:begChr m:val="["/>
                            <m:endChr m:val="]"/>
                            <m:ctrlPr>
                              <a:rPr lang="en-US" sz="2400" i="1" dirty="0">
                                <a:solidFill>
                                  <a:schemeClr val="bg1">
                                    <a:lumMod val="95000"/>
                                  </a:schemeClr>
                                </a:solidFill>
                                <a:latin typeface="Cambria Math" panose="02040503050406030204" pitchFamily="18" charset="0"/>
                              </a:rPr>
                            </m:ctrlPr>
                          </m:dPr>
                          <m:e>
                            <m:r>
                              <a:rPr lang="en-US" sz="2400" i="1" dirty="0">
                                <a:solidFill>
                                  <a:schemeClr val="bg1">
                                    <a:lumMod val="95000"/>
                                  </a:schemeClr>
                                </a:solidFill>
                                <a:latin typeface="Cambria Math" panose="02040503050406030204" pitchFamily="18" charset="0"/>
                              </a:rPr>
                              <m:t>𝑆</m:t>
                            </m:r>
                          </m:e>
                        </m:d>
                      </m:num>
                      <m:den>
                        <m:sSub>
                          <m:sSubPr>
                            <m:ctrlPr>
                              <a:rPr lang="en-US" sz="2400" i="1" dirty="0">
                                <a:solidFill>
                                  <a:schemeClr val="bg1">
                                    <a:lumMod val="95000"/>
                                  </a:schemeClr>
                                </a:solidFill>
                                <a:latin typeface="Cambria Math" panose="02040503050406030204" pitchFamily="18" charset="0"/>
                              </a:rPr>
                            </m:ctrlPr>
                          </m:sSubPr>
                          <m:e>
                            <m:r>
                              <a:rPr lang="en-US" sz="2400" i="1" dirty="0">
                                <a:solidFill>
                                  <a:schemeClr val="bg1">
                                    <a:lumMod val="95000"/>
                                  </a:schemeClr>
                                </a:solidFill>
                                <a:latin typeface="Cambria Math" panose="02040503050406030204" pitchFamily="18" charset="0"/>
                              </a:rPr>
                              <m:t>𝐾</m:t>
                            </m:r>
                          </m:e>
                          <m:sub>
                            <m:r>
                              <a:rPr lang="en-US" sz="2400" b="0" i="1" dirty="0" smtClean="0">
                                <a:solidFill>
                                  <a:schemeClr val="bg1">
                                    <a:lumMod val="95000"/>
                                  </a:schemeClr>
                                </a:solidFill>
                                <a:latin typeface="Cambria Math" panose="02040503050406030204" pitchFamily="18" charset="0"/>
                              </a:rPr>
                              <m:t>𝑑</m:t>
                            </m:r>
                          </m:sub>
                        </m:sSub>
                        <m:r>
                          <a:rPr lang="en-US" sz="2400" b="0" i="1" dirty="0" smtClean="0">
                            <a:solidFill>
                              <a:schemeClr val="bg1">
                                <a:lumMod val="95000"/>
                              </a:schemeClr>
                            </a:solidFill>
                            <a:latin typeface="Cambria Math" panose="02040503050406030204" pitchFamily="18" charset="0"/>
                          </a:rPr>
                          <m:t>+</m:t>
                        </m:r>
                        <m:d>
                          <m:dPr>
                            <m:begChr m:val="["/>
                            <m:endChr m:val="]"/>
                            <m:ctrlPr>
                              <a:rPr lang="en-US" sz="2400" i="1" dirty="0">
                                <a:solidFill>
                                  <a:schemeClr val="bg1">
                                    <a:lumMod val="95000"/>
                                  </a:schemeClr>
                                </a:solidFill>
                                <a:latin typeface="Cambria Math" panose="02040503050406030204" pitchFamily="18" charset="0"/>
                              </a:rPr>
                            </m:ctrlPr>
                          </m:dPr>
                          <m:e>
                            <m:r>
                              <a:rPr lang="en-US" sz="2400" i="1" dirty="0">
                                <a:solidFill>
                                  <a:schemeClr val="bg1">
                                    <a:lumMod val="95000"/>
                                  </a:schemeClr>
                                </a:solidFill>
                                <a:latin typeface="Cambria Math" panose="02040503050406030204" pitchFamily="18" charset="0"/>
                              </a:rPr>
                              <m:t>𝑆</m:t>
                            </m:r>
                          </m:e>
                        </m:d>
                      </m:den>
                    </m:f>
                  </m:oMath>
                </a14:m>
                <a:r>
                  <a:rPr lang="en-US" sz="2400" b="0" i="1" dirty="0"/>
                  <a:t>, </a:t>
                </a:r>
                <a14:m>
                  <m:oMath xmlns:m="http://schemas.openxmlformats.org/officeDocument/2006/math">
                    <m:sSub>
                      <m:sSubPr>
                        <m:ctrlPr>
                          <a:rPr lang="en-US" sz="2400" i="1" dirty="0" smtClean="0">
                            <a:solidFill>
                              <a:schemeClr val="bg1">
                                <a:lumMod val="95000"/>
                              </a:schemeClr>
                            </a:solidFill>
                            <a:latin typeface="Cambria Math" panose="02040503050406030204" pitchFamily="18" charset="0"/>
                          </a:rPr>
                        </m:ctrlPr>
                      </m:sSubPr>
                      <m:e>
                        <m:r>
                          <a:rPr lang="en-US" sz="2400" i="1" dirty="0">
                            <a:solidFill>
                              <a:schemeClr val="bg1">
                                <a:lumMod val="95000"/>
                              </a:schemeClr>
                            </a:solidFill>
                            <a:latin typeface="Cambria Math" panose="02040503050406030204" pitchFamily="18" charset="0"/>
                          </a:rPr>
                          <m:t>𝐾</m:t>
                        </m:r>
                      </m:e>
                      <m:sub>
                        <m:r>
                          <a:rPr lang="en-US" sz="2400" b="0" i="1" dirty="0" smtClean="0">
                            <a:solidFill>
                              <a:schemeClr val="bg1">
                                <a:lumMod val="95000"/>
                              </a:schemeClr>
                            </a:solidFill>
                            <a:latin typeface="Cambria Math" panose="02040503050406030204" pitchFamily="18" charset="0"/>
                          </a:rPr>
                          <m:t>𝑑</m:t>
                        </m:r>
                      </m:sub>
                    </m:sSub>
                    <m:r>
                      <a:rPr lang="en-US" sz="2400" b="0" i="1" dirty="0" smtClean="0">
                        <a:solidFill>
                          <a:schemeClr val="bg1">
                            <a:lumMod val="95000"/>
                          </a:schemeClr>
                        </a:solidFill>
                        <a:latin typeface="Cambria Math" panose="02040503050406030204" pitchFamily="18" charset="0"/>
                      </a:rPr>
                      <m:t>=</m:t>
                    </m:r>
                    <m:f>
                      <m:fPr>
                        <m:ctrlPr>
                          <a:rPr lang="en-US" sz="2400" b="0" i="1" dirty="0" smtClean="0">
                            <a:solidFill>
                              <a:schemeClr val="bg1">
                                <a:lumMod val="95000"/>
                              </a:schemeClr>
                            </a:solidFill>
                            <a:latin typeface="Cambria Math" panose="02040503050406030204" pitchFamily="18" charset="0"/>
                          </a:rPr>
                        </m:ctrlPr>
                      </m:fPr>
                      <m:num>
                        <m:sSub>
                          <m:sSubPr>
                            <m:ctrlPr>
                              <a:rPr lang="en-US" sz="2400" b="0" i="1" dirty="0" smtClean="0">
                                <a:solidFill>
                                  <a:schemeClr val="bg1">
                                    <a:lumMod val="95000"/>
                                  </a:schemeClr>
                                </a:solidFill>
                                <a:latin typeface="Cambria Math" panose="02040503050406030204" pitchFamily="18" charset="0"/>
                              </a:rPr>
                            </m:ctrlPr>
                          </m:sSubPr>
                          <m:e>
                            <m:r>
                              <a:rPr lang="en-US" sz="2400" b="0" i="1" dirty="0" smtClean="0">
                                <a:solidFill>
                                  <a:schemeClr val="bg1">
                                    <a:lumMod val="95000"/>
                                  </a:schemeClr>
                                </a:solidFill>
                                <a:latin typeface="Cambria Math" panose="02040503050406030204" pitchFamily="18" charset="0"/>
                              </a:rPr>
                              <m:t>𝑘</m:t>
                            </m:r>
                          </m:e>
                          <m:sub>
                            <m:r>
                              <a:rPr lang="en-US" sz="2400" b="0" i="1" dirty="0" smtClean="0">
                                <a:solidFill>
                                  <a:schemeClr val="bg1">
                                    <a:lumMod val="95000"/>
                                  </a:schemeClr>
                                </a:solidFill>
                                <a:latin typeface="Cambria Math" panose="02040503050406030204" pitchFamily="18" charset="0"/>
                              </a:rPr>
                              <m:t>𝑟</m:t>
                            </m:r>
                          </m:sub>
                        </m:sSub>
                      </m:num>
                      <m:den>
                        <m:sSub>
                          <m:sSubPr>
                            <m:ctrlPr>
                              <a:rPr lang="en-US" sz="2400" b="0" i="1" dirty="0" smtClean="0">
                                <a:solidFill>
                                  <a:schemeClr val="bg1">
                                    <a:lumMod val="95000"/>
                                  </a:schemeClr>
                                </a:solidFill>
                                <a:latin typeface="Cambria Math" panose="02040503050406030204" pitchFamily="18" charset="0"/>
                              </a:rPr>
                            </m:ctrlPr>
                          </m:sSubPr>
                          <m:e>
                            <m:r>
                              <a:rPr lang="en-US" sz="2400" b="0" i="1" dirty="0" smtClean="0">
                                <a:solidFill>
                                  <a:schemeClr val="bg1">
                                    <a:lumMod val="95000"/>
                                  </a:schemeClr>
                                </a:solidFill>
                                <a:latin typeface="Cambria Math" panose="02040503050406030204" pitchFamily="18" charset="0"/>
                              </a:rPr>
                              <m:t>𝑘</m:t>
                            </m:r>
                          </m:e>
                          <m:sub>
                            <m:r>
                              <a:rPr lang="en-US" sz="2400" b="0" i="1" dirty="0" smtClean="0">
                                <a:solidFill>
                                  <a:schemeClr val="bg1">
                                    <a:lumMod val="95000"/>
                                  </a:schemeClr>
                                </a:solidFill>
                                <a:latin typeface="Cambria Math" panose="02040503050406030204" pitchFamily="18" charset="0"/>
                              </a:rPr>
                              <m:t>𝑓</m:t>
                            </m:r>
                          </m:sub>
                        </m:sSub>
                      </m:den>
                    </m:f>
                  </m:oMath>
                </a14:m>
                <a:endParaRPr lang="en-US" sz="2400" b="0" i="1" dirty="0"/>
              </a:p>
              <a:p>
                <a:pPr marL="0" lvl="0" indent="0" algn="l" rtl="0">
                  <a:spcBef>
                    <a:spcPts val="0"/>
                  </a:spcBef>
                  <a:spcAft>
                    <a:spcPts val="0"/>
                  </a:spcAft>
                  <a:buNone/>
                </a:pPr>
                <a:endParaRPr dirty="0"/>
              </a:p>
            </p:txBody>
          </p:sp>
        </mc:Choice>
        <mc:Fallback xmlns="">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400" b="0" i="1" dirty="0"/>
                  <a:t>Original derivation is using the assumption: Substrate is in abundance (</a:t>
                </a:r>
                <a:r>
                  <a:rPr lang="en-US" sz="2400" b="0" i="0" dirty="0">
                    <a:latin typeface="Cambria Math" panose="02040503050406030204" pitchFamily="18" charset="0"/>
                  </a:rPr>
                  <a:t>[𝑆]≫[𝐸]</a:t>
                </a:r>
                <a:r>
                  <a:rPr lang="en-US" sz="2400" b="0" i="1" dirty="0"/>
                  <a:t>),</a:t>
                </a:r>
                <a:r>
                  <a:rPr lang="en-US" sz="2400" b="0" dirty="0"/>
                  <a:t> </a:t>
                </a:r>
                <a:r>
                  <a:rPr lang="en-US" sz="2400" b="0" i="0" dirty="0">
                    <a:latin typeface="Cambria Math" panose="02040503050406030204" pitchFamily="18" charset="0"/>
                  </a:rPr>
                  <a:t>[𝑆]</a:t>
                </a:r>
                <a:r>
                  <a:rPr lang="en-US" sz="2400" b="0" i="1" dirty="0"/>
                  <a:t> remains constant, </a:t>
                </a:r>
                <a:r>
                  <a:rPr lang="en-US" sz="2400" b="0" i="0" dirty="0">
                    <a:latin typeface="Cambria Math" panose="02040503050406030204" pitchFamily="18" charset="0"/>
                  </a:rPr>
                  <a:t>𝑑[𝑆]/𝑑𝑡=0</a:t>
                </a:r>
                <a:r>
                  <a:rPr lang="en-US" sz="2400" b="0" i="1" dirty="0"/>
                  <a:t>, that results in </a:t>
                </a:r>
                <a:r>
                  <a:rPr lang="en-US" sz="2400" b="0" i="0" dirty="0">
                    <a:solidFill>
                      <a:schemeClr val="bg1">
                        <a:lumMod val="95000"/>
                      </a:schemeClr>
                    </a:solidFill>
                    <a:latin typeface="Cambria Math" panose="02040503050406030204" pitchFamily="18" charset="0"/>
                  </a:rPr>
                  <a:t>(𝑑[𝑃])/𝑑𝑡=</a:t>
                </a:r>
                <a:r>
                  <a:rPr lang="en-US" sz="2400" i="0" dirty="0">
                    <a:solidFill>
                      <a:schemeClr val="bg1">
                        <a:lumMod val="95000"/>
                      </a:schemeClr>
                    </a:solidFill>
                    <a:latin typeface="Cambria Math" panose="02040503050406030204" pitchFamily="18" charset="0"/>
                  </a:rPr>
                  <a:t>(〖</a:t>
                </a:r>
                <a:r>
                  <a:rPr lang="en-US" sz="2400" b="0" i="0" dirty="0">
                    <a:solidFill>
                      <a:schemeClr val="bg1">
                        <a:lumMod val="95000"/>
                      </a:schemeClr>
                    </a:solidFill>
                    <a:latin typeface="Cambria Math" panose="02040503050406030204" pitchFamily="18" charset="0"/>
                  </a:rPr>
                  <a:t>𝑘_𝑐𝑎𝑡 </a:t>
                </a:r>
                <a:r>
                  <a:rPr lang="en-US" sz="2400" i="0" dirty="0">
                    <a:solidFill>
                      <a:schemeClr val="bg1">
                        <a:lumMod val="95000"/>
                      </a:schemeClr>
                    </a:solidFill>
                    <a:latin typeface="Cambria Math" panose="02040503050406030204" pitchFamily="18" charset="0"/>
                  </a:rPr>
                  <a:t>𝐸〗_0 [𝑆])/(𝐾_</a:t>
                </a:r>
                <a:r>
                  <a:rPr lang="en-US" sz="2400" b="0" i="0" dirty="0">
                    <a:solidFill>
                      <a:schemeClr val="bg1">
                        <a:lumMod val="95000"/>
                      </a:schemeClr>
                    </a:solidFill>
                    <a:latin typeface="Cambria Math" panose="02040503050406030204" pitchFamily="18" charset="0"/>
                  </a:rPr>
                  <a:t>𝑑+[</a:t>
                </a:r>
                <a:r>
                  <a:rPr lang="en-US" sz="2400" i="0" dirty="0">
                    <a:solidFill>
                      <a:schemeClr val="bg1">
                        <a:lumMod val="95000"/>
                      </a:schemeClr>
                    </a:solidFill>
                    <a:latin typeface="Cambria Math" panose="02040503050406030204" pitchFamily="18" charset="0"/>
                  </a:rPr>
                  <a:t>𝑆] )</a:t>
                </a:r>
                <a:r>
                  <a:rPr lang="en-US" sz="2400" b="0" i="1" dirty="0"/>
                  <a:t>, </a:t>
                </a:r>
                <a:r>
                  <a:rPr lang="en-US" sz="2400" i="0" dirty="0">
                    <a:solidFill>
                      <a:schemeClr val="bg1">
                        <a:lumMod val="95000"/>
                      </a:schemeClr>
                    </a:solidFill>
                    <a:latin typeface="Cambria Math" panose="02040503050406030204" pitchFamily="18" charset="0"/>
                  </a:rPr>
                  <a:t>𝐾_</a:t>
                </a:r>
                <a:r>
                  <a:rPr lang="en-US" sz="2400" b="0" i="0" dirty="0">
                    <a:solidFill>
                      <a:schemeClr val="bg1">
                        <a:lumMod val="95000"/>
                      </a:schemeClr>
                    </a:solidFill>
                    <a:latin typeface="Cambria Math" panose="02040503050406030204" pitchFamily="18" charset="0"/>
                  </a:rPr>
                  <a:t>𝑑=𝑘_𝑟/𝑘_𝑓 </a:t>
                </a:r>
                <a:endParaRPr lang="en-US" sz="2400" b="0" i="1" dirty="0"/>
              </a:p>
              <a:p>
                <a:pPr marL="0" lvl="0" indent="0" algn="l" rtl="0">
                  <a:spcBef>
                    <a:spcPts val="0"/>
                  </a:spcBef>
                  <a:spcAft>
                    <a:spcPts val="0"/>
                  </a:spcAft>
                  <a:buNone/>
                </a:pPr>
                <a:endParaRPr dirty="0"/>
              </a:p>
            </p:txBody>
          </p:sp>
        </mc:Fallback>
      </mc:AlternateContent>
      <p:sp>
        <p:nvSpPr>
          <p:cNvPr id="195" name="Google Shape;1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473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1"/>
          <p:cNvSpPr txBox="1">
            <a:spLocks noGrp="1"/>
          </p:cNvSpPr>
          <p:nvPr>
            <p:ph type="body" idx="1"/>
          </p:nvPr>
        </p:nvSpPr>
        <p:spPr>
          <a:xfrm>
            <a:off x="1206498" y="11839048"/>
            <a:ext cx="21971003" cy="636979"/>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1" name="Google Shape;11;p21"/>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12" name="Google Shape;12;p21"/>
          <p:cNvSpPr txBox="1">
            <a:spLocks noGrp="1"/>
          </p:cNvSpPr>
          <p:nvPr>
            <p:ph type="body" idx="2"/>
          </p:nvPr>
        </p:nvSpPr>
        <p:spPr>
          <a:xfrm>
            <a:off x="1206500" y="7196865"/>
            <a:ext cx="21971000"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3" name="Google Shape;13;p21"/>
          <p:cNvSpPr txBox="1">
            <a:spLocks noGrp="1"/>
          </p:cNvSpPr>
          <p:nvPr>
            <p:ph type="sldNum" idx="12"/>
          </p:nvPr>
        </p:nvSpPr>
        <p:spPr>
          <a:xfrm>
            <a:off x="12007748"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7"/>
        <p:cNvGrpSpPr/>
        <p:nvPr/>
      </p:nvGrpSpPr>
      <p:grpSpPr>
        <a:xfrm>
          <a:off x="0" y="0"/>
          <a:ext cx="0" cy="0"/>
          <a:chOff x="0" y="0"/>
          <a:chExt cx="0" cy="0"/>
        </a:xfrm>
      </p:grpSpPr>
      <p:sp>
        <p:nvSpPr>
          <p:cNvPr id="58" name="Google Shape;58;p33"/>
          <p:cNvSpPr txBox="1">
            <a:spLocks noGrp="1"/>
          </p:cNvSpPr>
          <p:nvPr>
            <p:ph type="title"/>
          </p:nvPr>
        </p:nvSpPr>
        <p:spPr>
          <a:xfrm>
            <a:off x="1206500" y="952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59" name="Google Shape;59;p33"/>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0" name="Google Shape;60;p3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FFFFFF"/>
              </a:buClr>
              <a:buSzPts val="5500"/>
              <a:buFont typeface="Helvetica Neue"/>
              <a:buNone/>
              <a:defRPr sz="5500"/>
            </a:lvl1pPr>
            <a:lvl2pPr marL="914400" lvl="1" indent="-228600" algn="l">
              <a:lnSpc>
                <a:spcPct val="100000"/>
              </a:lnSpc>
              <a:spcBef>
                <a:spcPts val="1800"/>
              </a:spcBef>
              <a:spcAft>
                <a:spcPts val="0"/>
              </a:spcAft>
              <a:buClr>
                <a:srgbClr val="FFFFFF"/>
              </a:buClr>
              <a:buSzPts val="5500"/>
              <a:buFont typeface="Helvetica Neue"/>
              <a:buNone/>
              <a:defRPr sz="5500"/>
            </a:lvl2pPr>
            <a:lvl3pPr marL="1371600" lvl="2" indent="-228600" algn="l">
              <a:lnSpc>
                <a:spcPct val="100000"/>
              </a:lnSpc>
              <a:spcBef>
                <a:spcPts val="1800"/>
              </a:spcBef>
              <a:spcAft>
                <a:spcPts val="0"/>
              </a:spcAft>
              <a:buClr>
                <a:srgbClr val="FFFFFF"/>
              </a:buClr>
              <a:buSzPts val="5500"/>
              <a:buFont typeface="Helvetica Neue"/>
              <a:buNone/>
              <a:defRPr sz="5500"/>
            </a:lvl3pPr>
            <a:lvl4pPr marL="1828800" lvl="3" indent="-228600" algn="l">
              <a:lnSpc>
                <a:spcPct val="100000"/>
              </a:lnSpc>
              <a:spcBef>
                <a:spcPts val="1800"/>
              </a:spcBef>
              <a:spcAft>
                <a:spcPts val="0"/>
              </a:spcAft>
              <a:buClr>
                <a:srgbClr val="FFFFFF"/>
              </a:buClr>
              <a:buSzPts val="5500"/>
              <a:buFont typeface="Helvetica Neue"/>
              <a:buNone/>
              <a:defRPr sz="5500"/>
            </a:lvl4pPr>
            <a:lvl5pPr marL="2286000" lvl="4" indent="-228600" algn="l">
              <a:lnSpc>
                <a:spcPct val="100000"/>
              </a:lnSpc>
              <a:spcBef>
                <a:spcPts val="1800"/>
              </a:spcBef>
              <a:spcAft>
                <a:spcPts val="0"/>
              </a:spcAft>
              <a:buClr>
                <a:srgbClr val="FFFFFF"/>
              </a:buClr>
              <a:buSzPts val="5500"/>
              <a:buFont typeface="Helvetica Neue"/>
              <a:buNone/>
              <a:defRPr sz="5500"/>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1" name="Google Shape;61;p3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62"/>
        <p:cNvGrpSpPr/>
        <p:nvPr/>
      </p:nvGrpSpPr>
      <p:grpSpPr>
        <a:xfrm>
          <a:off x="0" y="0"/>
          <a:ext cx="0" cy="0"/>
          <a:chOff x="0" y="0"/>
          <a:chExt cx="0" cy="0"/>
        </a:xfrm>
      </p:grpSpPr>
      <p:sp>
        <p:nvSpPr>
          <p:cNvPr id="63" name="Google Shape;63;p34"/>
          <p:cNvSpPr txBox="1">
            <a:spLocks noGrp="1"/>
          </p:cNvSpPr>
          <p:nvPr>
            <p:ph type="body" idx="1"/>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4" name="Google Shape;64;p34"/>
          <p:cNvSpPr txBox="1">
            <a:spLocks noGrp="1"/>
          </p:cNvSpPr>
          <p:nvPr>
            <p:ph type="body" idx="2"/>
          </p:nvPr>
        </p:nvSpPr>
        <p:spPr>
          <a:xfrm>
            <a:off x="1206500" y="935258"/>
            <a:ext cx="21971000" cy="7359063"/>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FFFFFF"/>
              </a:buClr>
              <a:buSzPts val="25000"/>
              <a:buFont typeface="Helvetica Neue"/>
              <a:buNone/>
              <a:defRPr sz="25000" b="1"/>
            </a:lvl1pPr>
            <a:lvl2pPr marL="914400" lvl="1" indent="-228600" algn="ctr">
              <a:lnSpc>
                <a:spcPct val="80000"/>
              </a:lnSpc>
              <a:spcBef>
                <a:spcPts val="0"/>
              </a:spcBef>
              <a:spcAft>
                <a:spcPts val="0"/>
              </a:spcAft>
              <a:buClr>
                <a:srgbClr val="FFFFFF"/>
              </a:buClr>
              <a:buSzPts val="25000"/>
              <a:buFont typeface="Helvetica Neue"/>
              <a:buNone/>
              <a:defRPr sz="25000" b="1"/>
            </a:lvl2pPr>
            <a:lvl3pPr marL="1371600" lvl="2" indent="-228600" algn="ctr">
              <a:lnSpc>
                <a:spcPct val="80000"/>
              </a:lnSpc>
              <a:spcBef>
                <a:spcPts val="0"/>
              </a:spcBef>
              <a:spcAft>
                <a:spcPts val="0"/>
              </a:spcAft>
              <a:buClr>
                <a:srgbClr val="FFFFFF"/>
              </a:buClr>
              <a:buSzPts val="25000"/>
              <a:buFont typeface="Helvetica Neue"/>
              <a:buNone/>
              <a:defRPr sz="25000" b="1"/>
            </a:lvl3pPr>
            <a:lvl4pPr marL="1828800" lvl="3" indent="-228600" algn="ctr">
              <a:lnSpc>
                <a:spcPct val="80000"/>
              </a:lnSpc>
              <a:spcBef>
                <a:spcPts val="0"/>
              </a:spcBef>
              <a:spcAft>
                <a:spcPts val="0"/>
              </a:spcAft>
              <a:buClr>
                <a:srgbClr val="FFFFFF"/>
              </a:buClr>
              <a:buSzPts val="25000"/>
              <a:buFont typeface="Helvetica Neue"/>
              <a:buNone/>
              <a:defRPr sz="25000" b="1"/>
            </a:lvl4pPr>
            <a:lvl5pPr marL="2286000" lvl="4" indent="-228600" algn="ctr">
              <a:lnSpc>
                <a:spcPct val="80000"/>
              </a:lnSpc>
              <a:spcBef>
                <a:spcPts val="0"/>
              </a:spcBef>
              <a:spcAft>
                <a:spcPts val="0"/>
              </a:spcAft>
              <a:buClr>
                <a:srgbClr val="FFFFFF"/>
              </a:buClr>
              <a:buSzPts val="25000"/>
              <a:buFont typeface="Helvetica Neue"/>
              <a:buNone/>
              <a:defRPr sz="250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5" name="Google Shape;65;p3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6"/>
        <p:cNvGrpSpPr/>
        <p:nvPr/>
      </p:nvGrpSpPr>
      <p:grpSpPr>
        <a:xfrm>
          <a:off x="0" y="0"/>
          <a:ext cx="0" cy="0"/>
          <a:chOff x="0" y="0"/>
          <a:chExt cx="0" cy="0"/>
        </a:xfrm>
      </p:grpSpPr>
      <p:sp>
        <p:nvSpPr>
          <p:cNvPr id="67" name="Google Shape;67;p35"/>
          <p:cNvSpPr txBox="1">
            <a:spLocks noGrp="1"/>
          </p:cNvSpPr>
          <p:nvPr>
            <p:ph type="body" idx="1"/>
          </p:nvPr>
        </p:nvSpPr>
        <p:spPr>
          <a:xfrm>
            <a:off x="2480825" y="10675453"/>
            <a:ext cx="201492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8" name="Google Shape;68;p35"/>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ctr" anchorCtr="0">
            <a:normAutofit/>
          </a:bodyPr>
          <a:lstStyle>
            <a:lvl1pPr marL="457200" lvl="0"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9" name="Google Shape;69;p3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70"/>
        <p:cNvGrpSpPr/>
        <p:nvPr/>
      </p:nvGrpSpPr>
      <p:grpSpPr>
        <a:xfrm>
          <a:off x="0" y="0"/>
          <a:ext cx="0" cy="0"/>
          <a:chOff x="0" y="0"/>
          <a:chExt cx="0" cy="0"/>
        </a:xfrm>
      </p:grpSpPr>
      <p:sp>
        <p:nvSpPr>
          <p:cNvPr id="71" name="Google Shape;71;p36"/>
          <p:cNvSpPr>
            <a:spLocks noGrp="1"/>
          </p:cNvSpPr>
          <p:nvPr>
            <p:ph type="pic" idx="2"/>
          </p:nvPr>
        </p:nvSpPr>
        <p:spPr>
          <a:xfrm>
            <a:off x="15430500" y="7085409"/>
            <a:ext cx="8128000" cy="5410201"/>
          </a:xfrm>
          <a:prstGeom prst="rect">
            <a:avLst/>
          </a:prstGeom>
          <a:noFill/>
          <a:ln>
            <a:noFill/>
          </a:ln>
        </p:spPr>
      </p:sp>
      <p:sp>
        <p:nvSpPr>
          <p:cNvPr id="72" name="Google Shape;72;p36"/>
          <p:cNvSpPr>
            <a:spLocks noGrp="1"/>
          </p:cNvSpPr>
          <p:nvPr>
            <p:ph type="pic" idx="3"/>
          </p:nvPr>
        </p:nvSpPr>
        <p:spPr>
          <a:xfrm>
            <a:off x="-2933700" y="1270000"/>
            <a:ext cx="22699133" cy="11277600"/>
          </a:xfrm>
          <a:prstGeom prst="rect">
            <a:avLst/>
          </a:prstGeom>
          <a:noFill/>
          <a:ln>
            <a:noFill/>
          </a:ln>
        </p:spPr>
      </p:sp>
      <p:sp>
        <p:nvSpPr>
          <p:cNvPr id="73" name="Google Shape;73;p36"/>
          <p:cNvSpPr>
            <a:spLocks noGrp="1"/>
          </p:cNvSpPr>
          <p:nvPr>
            <p:ph type="pic" idx="4"/>
          </p:nvPr>
        </p:nvSpPr>
        <p:spPr>
          <a:xfrm>
            <a:off x="15430500" y="1270000"/>
            <a:ext cx="8128000" cy="5410200"/>
          </a:xfrm>
          <a:prstGeom prst="rect">
            <a:avLst/>
          </a:prstGeom>
          <a:noFill/>
          <a:ln>
            <a:noFill/>
          </a:ln>
        </p:spPr>
      </p:sp>
      <p:sp>
        <p:nvSpPr>
          <p:cNvPr id="74" name="Google Shape;74;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75"/>
        <p:cNvGrpSpPr/>
        <p:nvPr/>
      </p:nvGrpSpPr>
      <p:grpSpPr>
        <a:xfrm>
          <a:off x="0" y="0"/>
          <a:ext cx="0" cy="0"/>
          <a:chOff x="0" y="0"/>
          <a:chExt cx="0" cy="0"/>
        </a:xfrm>
      </p:grpSpPr>
      <p:sp>
        <p:nvSpPr>
          <p:cNvPr id="76" name="Google Shape;76;p37"/>
          <p:cNvSpPr>
            <a:spLocks noGrp="1"/>
          </p:cNvSpPr>
          <p:nvPr>
            <p:ph type="pic" idx="2"/>
          </p:nvPr>
        </p:nvSpPr>
        <p:spPr>
          <a:xfrm>
            <a:off x="-1511300" y="-3721100"/>
            <a:ext cx="28511500" cy="19030242"/>
          </a:xfrm>
          <a:prstGeom prst="rect">
            <a:avLst/>
          </a:prstGeom>
          <a:noFill/>
          <a:ln>
            <a:noFill/>
          </a:ln>
        </p:spPr>
      </p:sp>
      <p:sp>
        <p:nvSpPr>
          <p:cNvPr id="77" name="Google Shape;77;p3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FFFFFF"/>
        </a:solidFill>
        <a:effectLst/>
      </p:bgPr>
    </p:bg>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a:off x="3048000" y="2244725"/>
            <a:ext cx="18288000" cy="4775201"/>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Clr>
                <a:srgbClr val="000000"/>
              </a:buClr>
              <a:buSzPts val="12000"/>
              <a:buFont typeface="Calibri"/>
              <a:buNone/>
              <a:defRPr sz="12000" b="0">
                <a:solidFill>
                  <a:srgbClr val="000000"/>
                </a:solidFill>
                <a:latin typeface="Calibri"/>
                <a:ea typeface="Calibri"/>
                <a:cs typeface="Calibri"/>
                <a:sym typeface="Calibri"/>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80" name="Google Shape;80;p38"/>
          <p:cNvSpPr txBox="1">
            <a:spLocks noGrp="1"/>
          </p:cNvSpPr>
          <p:nvPr>
            <p:ph type="body" idx="1"/>
          </p:nvPr>
        </p:nvSpPr>
        <p:spPr>
          <a:xfrm>
            <a:off x="3048000" y="7204075"/>
            <a:ext cx="18288000" cy="3311525"/>
          </a:xfrm>
          <a:prstGeom prst="rect">
            <a:avLst/>
          </a:prstGeom>
          <a:noFill/>
          <a:ln>
            <a:noFill/>
          </a:ln>
        </p:spPr>
        <p:txBody>
          <a:bodyPr spcFirstLastPara="1" wrap="square" lIns="91425" tIns="91425" rIns="91425" bIns="91425" anchor="t" anchorCtr="0">
            <a:normAutofit/>
          </a:bodyPr>
          <a:lstStyle>
            <a:lvl1pPr marL="457200" lvl="0"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1pPr>
            <a:lvl2pPr marL="914400" lvl="1"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2pPr>
            <a:lvl3pPr marL="1371600" lvl="2"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3pPr>
            <a:lvl4pPr marL="1828800" lvl="3"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4pPr>
            <a:lvl5pPr marL="2286000" lvl="4"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81" name="Google Shape;81;p38"/>
          <p:cNvSpPr txBox="1">
            <a:spLocks noGrp="1"/>
          </p:cNvSpPr>
          <p:nvPr>
            <p:ph type="sldNum" idx="12"/>
          </p:nvPr>
        </p:nvSpPr>
        <p:spPr>
          <a:xfrm>
            <a:off x="22203052" y="12802235"/>
            <a:ext cx="504548" cy="55118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tement" type="tx">
  <p:cSld name="TITLE_AND_BODY">
    <p:spTree>
      <p:nvGrpSpPr>
        <p:cNvPr id="1" name="Shape 14"/>
        <p:cNvGrpSpPr/>
        <p:nvPr/>
      </p:nvGrpSpPr>
      <p:grpSpPr>
        <a:xfrm>
          <a:off x="0" y="0"/>
          <a:ext cx="0" cy="0"/>
          <a:chOff x="0" y="0"/>
          <a:chExt cx="0" cy="0"/>
        </a:xfrm>
      </p:grpSpPr>
      <p:sp>
        <p:nvSpPr>
          <p:cNvPr id="15" name="Google Shape;15;p22"/>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6" name="Google Shape;16;p2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3"/>
        <p:cNvGrpSpPr/>
        <p:nvPr/>
      </p:nvGrpSpPr>
      <p:grpSpPr>
        <a:xfrm>
          <a:off x="0" y="0"/>
          <a:ext cx="0" cy="0"/>
          <a:chOff x="0" y="0"/>
          <a:chExt cx="0" cy="0"/>
        </a:xfrm>
      </p:grpSpPr>
      <p:sp>
        <p:nvSpPr>
          <p:cNvPr id="24" name="Google Shape;24;p25"/>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25" name="Google Shape;25;p25"/>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26" name="Google Shape;26;p25"/>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27" name="Google Shape;27;p2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1206500" y="952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30" name="Google Shape;30;p26"/>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1" name="Google Shape;31;p2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34"/>
        <p:cNvGrpSpPr/>
        <p:nvPr/>
      </p:nvGrpSpPr>
      <p:grpSpPr>
        <a:xfrm>
          <a:off x="0" y="0"/>
          <a:ext cx="0" cy="0"/>
          <a:chOff x="0" y="0"/>
          <a:chExt cx="0" cy="0"/>
        </a:xfrm>
      </p:grpSpPr>
      <p:sp>
        <p:nvSpPr>
          <p:cNvPr id="35" name="Google Shape;35;p28"/>
          <p:cNvSpPr>
            <a:spLocks noGrp="1"/>
          </p:cNvSpPr>
          <p:nvPr>
            <p:ph type="pic" idx="2"/>
          </p:nvPr>
        </p:nvSpPr>
        <p:spPr>
          <a:xfrm>
            <a:off x="-431800" y="-4038600"/>
            <a:ext cx="29464000" cy="18034000"/>
          </a:xfrm>
          <a:prstGeom prst="rect">
            <a:avLst/>
          </a:prstGeom>
          <a:noFill/>
          <a:ln>
            <a:noFill/>
          </a:ln>
        </p:spPr>
      </p:sp>
      <p:sp>
        <p:nvSpPr>
          <p:cNvPr id="36" name="Google Shape;36;p28"/>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37" name="Google Shape;37;p28"/>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8" name="Google Shape;38;p28"/>
          <p:cNvSpPr txBox="1">
            <a:spLocks noGrp="1"/>
          </p:cNvSpPr>
          <p:nvPr>
            <p:ph type="body" idx="3"/>
          </p:nvPr>
        </p:nvSpPr>
        <p:spPr>
          <a:xfrm>
            <a:off x="1206500" y="11609910"/>
            <a:ext cx="21971000" cy="114468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9" name="Google Shape;39;p2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42" name="Google Shape;42;p29"/>
          <p:cNvSpPr txBox="1">
            <a:spLocks noGrp="1"/>
          </p:cNvSpPr>
          <p:nvPr>
            <p:ph type="body" idx="1"/>
          </p:nvPr>
        </p:nvSpPr>
        <p:spPr>
          <a:xfrm>
            <a:off x="1206500" y="7060576"/>
            <a:ext cx="9779000" cy="5382403"/>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43" name="Google Shape;43;p29"/>
          <p:cNvSpPr>
            <a:spLocks noGrp="1"/>
          </p:cNvSpPr>
          <p:nvPr>
            <p:ph type="pic" idx="2"/>
          </p:nvPr>
        </p:nvSpPr>
        <p:spPr>
          <a:xfrm>
            <a:off x="12052303" y="1270000"/>
            <a:ext cx="11188406" cy="11209889"/>
          </a:xfrm>
          <a:prstGeom prst="rect">
            <a:avLst/>
          </a:prstGeom>
          <a:noFill/>
          <a:ln>
            <a:noFill/>
          </a:ln>
        </p:spPr>
      </p:sp>
      <p:sp>
        <p:nvSpPr>
          <p:cNvPr id="44" name="Google Shape;44;p29"/>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5"/>
        <p:cNvGrpSpPr/>
        <p:nvPr/>
      </p:nvGrpSpPr>
      <p:grpSpPr>
        <a:xfrm>
          <a:off x="0" y="0"/>
          <a:ext cx="0" cy="0"/>
          <a:chOff x="0" y="0"/>
          <a:chExt cx="0" cy="0"/>
        </a:xfrm>
      </p:grpSpPr>
      <p:sp>
        <p:nvSpPr>
          <p:cNvPr id="46" name="Google Shape;46;p30"/>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47" name="Google Shape;47;p3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48"/>
        <p:cNvGrpSpPr/>
        <p:nvPr/>
      </p:nvGrpSpPr>
      <p:grpSpPr>
        <a:xfrm>
          <a:off x="0" y="0"/>
          <a:ext cx="0" cy="0"/>
          <a:chOff x="0" y="0"/>
          <a:chExt cx="0" cy="0"/>
        </a:xfrm>
      </p:grpSpPr>
      <p:sp>
        <p:nvSpPr>
          <p:cNvPr id="49" name="Google Shape;49;p31"/>
          <p:cNvSpPr txBox="1">
            <a:spLocks noGrp="1"/>
          </p:cNvSpPr>
          <p:nvPr>
            <p:ph type="title"/>
          </p:nvPr>
        </p:nvSpPr>
        <p:spPr>
          <a:xfrm>
            <a:off x="1206500" y="952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50" name="Google Shape;50;p31"/>
          <p:cNvSpPr txBox="1">
            <a:spLocks noGrp="1"/>
          </p:cNvSpPr>
          <p:nvPr>
            <p:ph type="body" idx="1"/>
          </p:nvPr>
        </p:nvSpPr>
        <p:spPr>
          <a:xfrm>
            <a:off x="1206500" y="2245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1" name="Google Shape;51;p31"/>
          <p:cNvSpPr txBox="1">
            <a:spLocks noGrp="1"/>
          </p:cNvSpPr>
          <p:nvPr>
            <p:ph type="body" idx="2"/>
          </p:nvPr>
        </p:nvSpPr>
        <p:spPr>
          <a:xfrm>
            <a:off x="1206500" y="4248504"/>
            <a:ext cx="9779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2" name="Google Shape;52;p31"/>
          <p:cNvSpPr>
            <a:spLocks noGrp="1"/>
          </p:cNvSpPr>
          <p:nvPr>
            <p:ph type="pic" idx="3"/>
          </p:nvPr>
        </p:nvSpPr>
        <p:spPr>
          <a:xfrm>
            <a:off x="6380200" y="1263848"/>
            <a:ext cx="22529801" cy="11193471"/>
          </a:xfrm>
          <a:prstGeom prst="rect">
            <a:avLst/>
          </a:prstGeom>
          <a:noFill/>
          <a:ln>
            <a:noFill/>
          </a:ln>
        </p:spPr>
      </p:sp>
      <p:sp>
        <p:nvSpPr>
          <p:cNvPr id="53" name="Google Shape;53;p3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FFFFFF"/>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56" name="Google Shape;56;p32"/>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20"/>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2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18" Type="http://schemas.openxmlformats.org/officeDocument/2006/relationships/customXml" Target="../ink/ink10.xml"/><Relationship Id="rId26" Type="http://schemas.openxmlformats.org/officeDocument/2006/relationships/image" Target="../media/image153.png"/><Relationship Id="rId3" Type="http://schemas.openxmlformats.org/officeDocument/2006/relationships/image" Target="../media/image1.png"/><Relationship Id="rId21" Type="http://schemas.openxmlformats.org/officeDocument/2006/relationships/customXml" Target="../ink/ink13.xml"/><Relationship Id="rId7" Type="http://schemas.openxmlformats.org/officeDocument/2006/relationships/image" Target="../media/image99.png"/><Relationship Id="rId12" Type="http://schemas.openxmlformats.org/officeDocument/2006/relationships/customXml" Target="../ink/ink5.xml"/><Relationship Id="rId17" Type="http://schemas.openxmlformats.org/officeDocument/2006/relationships/customXml" Target="../ink/ink9.xml"/><Relationship Id="rId25" Type="http://schemas.openxmlformats.org/officeDocument/2006/relationships/image" Target="../media/image152.png"/><Relationship Id="rId2" Type="http://schemas.openxmlformats.org/officeDocument/2006/relationships/notesSlide" Target="../notesSlides/notesSlide1.xml"/><Relationship Id="rId16" Type="http://schemas.openxmlformats.org/officeDocument/2006/relationships/image" Target="../media/image2.png"/><Relationship Id="rId20"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01.png"/><Relationship Id="rId24" Type="http://schemas.openxmlformats.org/officeDocument/2006/relationships/customXml" Target="../ink/ink16.xml"/><Relationship Id="rId5" Type="http://schemas.openxmlformats.org/officeDocument/2006/relationships/image" Target="../media/image98.png"/><Relationship Id="rId15" Type="http://schemas.openxmlformats.org/officeDocument/2006/relationships/customXml" Target="../ink/ink8.xml"/><Relationship Id="rId23" Type="http://schemas.openxmlformats.org/officeDocument/2006/relationships/customXml" Target="../ink/ink15.xml"/><Relationship Id="rId10" Type="http://schemas.openxmlformats.org/officeDocument/2006/relationships/customXml" Target="../ink/ink4.xml"/><Relationship Id="rId19" Type="http://schemas.openxmlformats.org/officeDocument/2006/relationships/customXml" Target="../ink/ink11.xml"/><Relationship Id="rId4" Type="http://schemas.openxmlformats.org/officeDocument/2006/relationships/customXml" Target="../ink/ink1.xml"/><Relationship Id="rId9" Type="http://schemas.openxmlformats.org/officeDocument/2006/relationships/image" Target="../media/image100.png"/><Relationship Id="rId14" Type="http://schemas.openxmlformats.org/officeDocument/2006/relationships/customXml" Target="../ink/ink7.xml"/><Relationship Id="rId22" Type="http://schemas.openxmlformats.org/officeDocument/2006/relationships/customXml" Target="../ink/ink14.xml"/></Relationships>
</file>

<file path=ppt/slides/_rels/slide10.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18.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0.png"/><Relationship Id="rId7" Type="http://schemas.openxmlformats.org/officeDocument/2006/relationships/image" Target="../media/image23.png"/><Relationship Id="rId12"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490.png"/><Relationship Id="rId3" Type="http://schemas.openxmlformats.org/officeDocument/2006/relationships/image" Target="../media/image420.png"/><Relationship Id="rId7" Type="http://schemas.openxmlformats.org/officeDocument/2006/relationships/image" Target="../media/image460.png"/><Relationship Id="rId12" Type="http://schemas.openxmlformats.org/officeDocument/2006/relationships/customXml" Target="../ink/ink19.xml"/><Relationship Id="rId17" Type="http://schemas.openxmlformats.org/officeDocument/2006/relationships/image" Target="../media/image53.png"/><Relationship Id="rId2" Type="http://schemas.openxmlformats.org/officeDocument/2006/relationships/notesSlide" Target="../notesSlides/notesSlide17.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480.png"/><Relationship Id="rId5" Type="http://schemas.openxmlformats.org/officeDocument/2006/relationships/image" Target="../media/image50.png"/><Relationship Id="rId15" Type="http://schemas.openxmlformats.org/officeDocument/2006/relationships/image" Target="../media/image51.png"/><Relationship Id="rId10" Type="http://schemas.openxmlformats.org/officeDocument/2006/relationships/customXml" Target="../ink/ink18.xml"/><Relationship Id="rId4" Type="http://schemas.openxmlformats.org/officeDocument/2006/relationships/image" Target="../media/image430.png"/><Relationship Id="rId9" Type="http://schemas.openxmlformats.org/officeDocument/2006/relationships/image" Target="../media/image470.png"/><Relationship Id="rId14" Type="http://schemas.openxmlformats.org/officeDocument/2006/relationships/image" Target="../media/image500.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oi.org/10.1016/j.isci.2020.10156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16/j.cell.2009.06.013"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j.cell.2009.06.01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10.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Transcription and translation</a:t>
            </a:r>
          </a:p>
        </p:txBody>
      </p:sp>
      <p:pic>
        <p:nvPicPr>
          <p:cNvPr id="3" name="Picture 2">
            <a:extLst>
              <a:ext uri="{FF2B5EF4-FFF2-40B4-BE49-F238E27FC236}">
                <a16:creationId xmlns:a16="http://schemas.microsoft.com/office/drawing/2014/main" id="{447FF9DE-631A-1D7B-D882-CBEA25B283C3}"/>
              </a:ext>
            </a:extLst>
          </p:cNvPr>
          <p:cNvPicPr>
            <a:picLocks noChangeAspect="1"/>
          </p:cNvPicPr>
          <p:nvPr/>
        </p:nvPicPr>
        <p:blipFill>
          <a:blip r:embed="rId3"/>
          <a:stretch>
            <a:fillRect/>
          </a:stretch>
        </p:blipFill>
        <p:spPr>
          <a:xfrm>
            <a:off x="2765732" y="6180693"/>
            <a:ext cx="6771774" cy="6976979"/>
          </a:xfrm>
          <a:prstGeom prst="rect">
            <a:avLst/>
          </a:prstGeom>
        </p:spPr>
      </p:pic>
      <p:grpSp>
        <p:nvGrpSpPr>
          <p:cNvPr id="35" name="Group 34">
            <a:extLst>
              <a:ext uri="{FF2B5EF4-FFF2-40B4-BE49-F238E27FC236}">
                <a16:creationId xmlns:a16="http://schemas.microsoft.com/office/drawing/2014/main" id="{55A94984-5323-1FE3-2581-0EF62C18337A}"/>
              </a:ext>
            </a:extLst>
          </p:cNvPr>
          <p:cNvGrpSpPr/>
          <p:nvPr/>
        </p:nvGrpSpPr>
        <p:grpSpPr>
          <a:xfrm>
            <a:off x="4580279" y="10305381"/>
            <a:ext cx="4588099" cy="462960"/>
            <a:chOff x="3684360" y="8718821"/>
            <a:chExt cx="4588099" cy="462960"/>
          </a:xfrm>
        </p:grpSpPr>
        <p:grpSp>
          <p:nvGrpSpPr>
            <p:cNvPr id="29" name="Group 28">
              <a:extLst>
                <a:ext uri="{FF2B5EF4-FFF2-40B4-BE49-F238E27FC236}">
                  <a16:creationId xmlns:a16="http://schemas.microsoft.com/office/drawing/2014/main" id="{4BFBD8C5-F180-4E8D-6F04-BC4597AD60C2}"/>
                </a:ext>
              </a:extLst>
            </p:cNvPr>
            <p:cNvGrpSpPr/>
            <p:nvPr/>
          </p:nvGrpSpPr>
          <p:grpSpPr>
            <a:xfrm>
              <a:off x="7791139" y="8718821"/>
              <a:ext cx="481320" cy="433440"/>
              <a:chOff x="7791139" y="8718821"/>
              <a:chExt cx="481320" cy="433440"/>
            </a:xfrm>
          </p:grpSpPr>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590D64A-E866-ABE8-41CD-55EC67466A1B}"/>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79F6929-A4A8-1A76-7B95-6D4C1263EFE7}"/>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7170A4B-0F0D-CB6F-A0BD-D000B90035AA}"/>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330F9E48-ACBB-5A34-A899-57C33CB3B843}"/>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30" name="Group 29">
              <a:extLst>
                <a:ext uri="{FF2B5EF4-FFF2-40B4-BE49-F238E27FC236}">
                  <a16:creationId xmlns:a16="http://schemas.microsoft.com/office/drawing/2014/main" id="{9104437E-3FD4-8D49-5A1B-E4E2F04EBE33}"/>
                </a:ext>
              </a:extLst>
            </p:cNvPr>
            <p:cNvGrpSpPr/>
            <p:nvPr/>
          </p:nvGrpSpPr>
          <p:grpSpPr>
            <a:xfrm>
              <a:off x="3684360" y="8748341"/>
              <a:ext cx="481320" cy="433440"/>
              <a:chOff x="7791139" y="8718821"/>
              <a:chExt cx="481320" cy="433440"/>
            </a:xfrm>
          </p:grpSpPr>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C7C5F70-84F3-170F-8231-D9A6A987E4E6}"/>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C8CE3E1E-729F-1AD0-F350-B67D0D1FF80B}"/>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D0767B32-55AD-3D97-82DE-D5993B33176A}"/>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61FB238-9318-804A-5E40-722F94B4C9B4}"/>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p:pic>
        <p:nvPicPr>
          <p:cNvPr id="6" name="Picture 5">
            <a:extLst>
              <a:ext uri="{FF2B5EF4-FFF2-40B4-BE49-F238E27FC236}">
                <a16:creationId xmlns:a16="http://schemas.microsoft.com/office/drawing/2014/main" id="{D9D0FA69-B916-2244-CA5D-AACD3A0A0750}"/>
              </a:ext>
            </a:extLst>
          </p:cNvPr>
          <p:cNvPicPr>
            <a:picLocks noChangeAspect="1"/>
          </p:cNvPicPr>
          <p:nvPr/>
        </p:nvPicPr>
        <p:blipFill>
          <a:blip r:embed="rId16"/>
          <a:stretch>
            <a:fillRect/>
          </a:stretch>
        </p:blipFill>
        <p:spPr>
          <a:xfrm>
            <a:off x="13941573" y="6331264"/>
            <a:ext cx="7608032" cy="6976872"/>
          </a:xfrm>
          <a:prstGeom prst="rect">
            <a:avLst/>
          </a:prstGeom>
        </p:spPr>
      </p:pic>
      <p:grpSp>
        <p:nvGrpSpPr>
          <p:cNvPr id="20" name="Group 19">
            <a:extLst>
              <a:ext uri="{FF2B5EF4-FFF2-40B4-BE49-F238E27FC236}">
                <a16:creationId xmlns:a16="http://schemas.microsoft.com/office/drawing/2014/main" id="{09B61243-C38E-9BAB-AF76-F246DF50B952}"/>
              </a:ext>
            </a:extLst>
          </p:cNvPr>
          <p:cNvGrpSpPr/>
          <p:nvPr/>
        </p:nvGrpSpPr>
        <p:grpSpPr>
          <a:xfrm>
            <a:off x="15795773" y="10102725"/>
            <a:ext cx="5273899" cy="462960"/>
            <a:chOff x="10481153" y="9376352"/>
            <a:chExt cx="5273899" cy="462960"/>
          </a:xfrm>
        </p:grpSpPr>
        <p:grpSp>
          <p:nvGrpSpPr>
            <p:cNvPr id="9" name="Group 8">
              <a:extLst>
                <a:ext uri="{FF2B5EF4-FFF2-40B4-BE49-F238E27FC236}">
                  <a16:creationId xmlns:a16="http://schemas.microsoft.com/office/drawing/2014/main" id="{6F960BEF-2734-C50A-AD70-BFBDCCE72D9E}"/>
                </a:ext>
              </a:extLst>
            </p:cNvPr>
            <p:cNvGrpSpPr/>
            <p:nvPr/>
          </p:nvGrpSpPr>
          <p:grpSpPr>
            <a:xfrm>
              <a:off x="15273732" y="9376352"/>
              <a:ext cx="481320" cy="433440"/>
              <a:chOff x="7791139" y="8718821"/>
              <a:chExt cx="481320" cy="433440"/>
            </a:xfrm>
          </p:grpSpPr>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390CE2C-4663-615E-32D7-B2F3D896E2B0}"/>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85963271-148A-6A71-35EC-05EC4EB4A66C}"/>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BB9A7809-7744-454D-46D8-C1C5A178A15D}"/>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E4925206-2F63-0605-0BB6-7E89A960F771}"/>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10" name="Group 9">
              <a:extLst>
                <a:ext uri="{FF2B5EF4-FFF2-40B4-BE49-F238E27FC236}">
                  <a16:creationId xmlns:a16="http://schemas.microsoft.com/office/drawing/2014/main" id="{8AC712CD-BD5A-FABB-EE75-3A55E6F1E320}"/>
                </a:ext>
              </a:extLst>
            </p:cNvPr>
            <p:cNvGrpSpPr/>
            <p:nvPr/>
          </p:nvGrpSpPr>
          <p:grpSpPr>
            <a:xfrm>
              <a:off x="10481153" y="9405872"/>
              <a:ext cx="481320" cy="433440"/>
              <a:chOff x="7791139" y="8718821"/>
              <a:chExt cx="481320" cy="433440"/>
            </a:xfrm>
          </p:grpSpPr>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47EBE7B5-EC12-C414-5A0F-32EFBF593EB7}"/>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365C27C3-0128-DB37-F91D-2D9B4109CCBF}"/>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CF4B2763-C656-7801-0362-CCB383C46C52}"/>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577BAA54-E4EA-1EE5-49EE-7538ABF097C0}"/>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74D4D65-E149-2D03-DBC7-5BA53B92A849}"/>
                  </a:ext>
                </a:extLst>
              </p:cNvPr>
              <p:cNvSpPr txBox="1"/>
              <p:nvPr/>
            </p:nvSpPr>
            <p:spPr>
              <a:xfrm>
                <a:off x="1707646" y="2690969"/>
                <a:ext cx="9595354" cy="3260764"/>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3600" i="1" smtClean="0">
                              <a:solidFill>
                                <a:schemeClr val="bg1">
                                  <a:lumMod val="95000"/>
                                </a:schemeClr>
                              </a:solidFill>
                              <a:latin typeface="Cambria Math" panose="02040503050406030204" pitchFamily="18" charset="0"/>
                            </a:rPr>
                          </m:ctrlPr>
                        </m:fPr>
                        <m:num>
                          <m:r>
                            <m:rPr>
                              <m:nor/>
                            </m:rPr>
                            <a:rPr lang="en-US" sz="3600" i="1">
                              <a:solidFill>
                                <a:schemeClr val="bg1">
                                  <a:lumMod val="95000"/>
                                </a:schemeClr>
                              </a:solidFill>
                              <a:latin typeface="Cambria Math" panose="02040503050406030204" pitchFamily="18" charset="0"/>
                            </a:rPr>
                            <m:t>d</m:t>
                          </m:r>
                          <m:r>
                            <m:rPr>
                              <m:nor/>
                            </m:rPr>
                            <a:rPr lang="en-US" sz="3600" i="1">
                              <a:solidFill>
                                <a:schemeClr val="bg1">
                                  <a:lumMod val="95000"/>
                                </a:schemeClr>
                              </a:solidFill>
                              <a:latin typeface="Cambria Math" panose="02040503050406030204" pitchFamily="18" charset="0"/>
                            </a:rPr>
                            <m:t>[</m:t>
                          </m:r>
                          <m:r>
                            <m:rPr>
                              <m:nor/>
                            </m:rPr>
                            <a:rPr lang="en-US" sz="3600" i="1">
                              <a:solidFill>
                                <a:schemeClr val="bg1">
                                  <a:lumMod val="95000"/>
                                </a:schemeClr>
                              </a:solidFill>
                              <a:latin typeface="Cambria Math" panose="02040503050406030204" pitchFamily="18" charset="0"/>
                            </a:rPr>
                            <m:t>mRNA</m:t>
                          </m:r>
                          <m:r>
                            <m:rPr>
                              <m:nor/>
                            </m:rPr>
                            <a:rPr lang="en-US" sz="3600" i="1">
                              <a:solidFill>
                                <a:schemeClr val="bg1">
                                  <a:lumMod val="95000"/>
                                </a:schemeClr>
                              </a:solidFill>
                              <a:latin typeface="Cambria Math" panose="02040503050406030204" pitchFamily="18" charset="0"/>
                            </a:rPr>
                            <m:t>]</m:t>
                          </m:r>
                        </m:num>
                        <m:den>
                          <m:r>
                            <a:rPr lang="en-US" sz="3600" i="1">
                              <a:solidFill>
                                <a:schemeClr val="bg1">
                                  <a:lumMod val="95000"/>
                                </a:schemeClr>
                              </a:solidFill>
                              <a:latin typeface="Cambria Math" panose="02040503050406030204" pitchFamily="18" charset="0"/>
                            </a:rPr>
                            <m:t>𝑑𝑡</m:t>
                          </m:r>
                        </m:den>
                      </m:f>
                      <m:r>
                        <a:rPr lang="en-US" sz="3600" i="1">
                          <a:solidFill>
                            <a:schemeClr val="bg1">
                              <a:lumMod val="95000"/>
                            </a:schemeClr>
                          </a:solidFill>
                          <a:latin typeface="Cambria Math" panose="02040503050406030204" pitchFamily="18" charset="0"/>
                        </a:rPr>
                        <m:t>=</m:t>
                      </m:r>
                      <m:sSub>
                        <m:sSubPr>
                          <m:ctrlPr>
                            <a:rPr lang="en-US" sz="3600" i="1" smtClean="0">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i="1">
                              <a:solidFill>
                                <a:schemeClr val="bg1">
                                  <a:lumMod val="95000"/>
                                </a:schemeClr>
                              </a:solidFill>
                              <a:latin typeface="Cambria Math" panose="02040503050406030204" pitchFamily="18" charset="0"/>
                            </a:rPr>
                            <m:t>𝑡𝑟𝑠</m:t>
                          </m:r>
                        </m:sub>
                      </m:sSub>
                      <m:r>
                        <a:rPr lang="en-US" sz="3600" i="1">
                          <a:solidFill>
                            <a:schemeClr val="bg1">
                              <a:lumMod val="95000"/>
                            </a:schemeClr>
                          </a:solidFill>
                          <a:latin typeface="Cambria Math" panose="02040503050406030204" pitchFamily="18" charset="0"/>
                        </a:rPr>
                        <m:t>−</m:t>
                      </m:r>
                      <m:sSub>
                        <m:sSubPr>
                          <m:ctrlPr>
                            <a:rPr lang="en-US" sz="3600" i="1">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𝑚𝑙𝑜𝑠𝑠</m:t>
                          </m:r>
                        </m:sub>
                      </m:sSub>
                      <m:r>
                        <a:rPr lang="en-US" sz="3600" i="1">
                          <a:solidFill>
                            <a:schemeClr val="bg1">
                              <a:lumMod val="95000"/>
                            </a:schemeClr>
                          </a:solidFill>
                          <a:latin typeface="Cambria Math" panose="02040503050406030204" pitchFamily="18" charset="0"/>
                        </a:rPr>
                        <m:t>∗</m:t>
                      </m:r>
                      <m:d>
                        <m:dPr>
                          <m:begChr m:val="["/>
                          <m:endChr m:val="]"/>
                          <m:ctrlPr>
                            <a:rPr lang="en-US" sz="3600" i="1">
                              <a:solidFill>
                                <a:schemeClr val="bg1">
                                  <a:lumMod val="95000"/>
                                </a:schemeClr>
                              </a:solidFill>
                              <a:latin typeface="Cambria Math" panose="02040503050406030204" pitchFamily="18" charset="0"/>
                            </a:rPr>
                          </m:ctrlPr>
                        </m:dPr>
                        <m:e>
                          <m:r>
                            <a:rPr lang="en-US" sz="3600" i="1">
                              <a:solidFill>
                                <a:schemeClr val="bg1">
                                  <a:lumMod val="95000"/>
                                </a:schemeClr>
                              </a:solidFill>
                              <a:latin typeface="Cambria Math" panose="02040503050406030204" pitchFamily="18" charset="0"/>
                            </a:rPr>
                            <m:t>𝑚𝑅𝑁𝐴</m:t>
                          </m:r>
                        </m:e>
                      </m:d>
                    </m:oMath>
                  </m:oMathPara>
                </a14:m>
                <a:endParaRPr lang="en-US" sz="36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f>
                        <m:fPr>
                          <m:ctrlPr>
                            <a:rPr lang="en-US" sz="3600" b="0" i="1" smtClean="0">
                              <a:solidFill>
                                <a:schemeClr val="bg1">
                                  <a:lumMod val="95000"/>
                                </a:schemeClr>
                              </a:solidFill>
                              <a:latin typeface="Cambria Math" panose="02040503050406030204" pitchFamily="18" charset="0"/>
                            </a:rPr>
                          </m:ctrlPr>
                        </m:fPr>
                        <m:num>
                          <m:r>
                            <m:rPr>
                              <m:nor/>
                            </m:rPr>
                            <a:rPr lang="en-US" sz="3600" b="0" i="1" smtClean="0">
                              <a:solidFill>
                                <a:schemeClr val="bg1">
                                  <a:lumMod val="95000"/>
                                </a:schemeClr>
                              </a:solidFill>
                              <a:latin typeface="Cambria Math" panose="02040503050406030204" pitchFamily="18" charset="0"/>
                            </a:rPr>
                            <m:t>d</m:t>
                          </m:r>
                          <m:r>
                            <m:rPr>
                              <m:nor/>
                            </m:rPr>
                            <a:rPr lang="en-US" sz="3600" b="0" i="1" smtClean="0">
                              <a:solidFill>
                                <a:schemeClr val="bg1">
                                  <a:lumMod val="95000"/>
                                </a:schemeClr>
                              </a:solidFill>
                              <a:latin typeface="Cambria Math" panose="02040503050406030204" pitchFamily="18" charset="0"/>
                            </a:rPr>
                            <m:t>[</m:t>
                          </m:r>
                          <m:r>
                            <m:rPr>
                              <m:nor/>
                            </m:rPr>
                            <a:rPr lang="en-US" sz="3600" b="0" i="1" smtClean="0">
                              <a:solidFill>
                                <a:schemeClr val="bg1">
                                  <a:lumMod val="95000"/>
                                </a:schemeClr>
                              </a:solidFill>
                              <a:latin typeface="Cambria Math" panose="02040503050406030204" pitchFamily="18" charset="0"/>
                            </a:rPr>
                            <m:t>protein</m:t>
                          </m:r>
                          <m:r>
                            <m:rPr>
                              <m:nor/>
                            </m:rPr>
                            <a:rPr lang="en-US" sz="3600" b="0" i="1" smtClean="0">
                              <a:solidFill>
                                <a:schemeClr val="bg1">
                                  <a:lumMod val="95000"/>
                                </a:schemeClr>
                              </a:solidFill>
                              <a:latin typeface="Cambria Math" panose="02040503050406030204" pitchFamily="18" charset="0"/>
                            </a:rPr>
                            <m:t>]</m:t>
                          </m:r>
                        </m:num>
                        <m:den>
                          <m:r>
                            <a:rPr lang="en-US" sz="3600" b="0" i="1" smtClean="0">
                              <a:solidFill>
                                <a:schemeClr val="bg1">
                                  <a:lumMod val="95000"/>
                                </a:schemeClr>
                              </a:solidFill>
                              <a:latin typeface="Cambria Math" panose="02040503050406030204" pitchFamily="18" charset="0"/>
                            </a:rPr>
                            <m:t>𝑑</m:t>
                          </m:r>
                          <m:r>
                            <a:rPr lang="en-US" sz="3600" i="1">
                              <a:solidFill>
                                <a:schemeClr val="bg1">
                                  <a:lumMod val="95000"/>
                                </a:schemeClr>
                              </a:solidFill>
                              <a:latin typeface="Cambria Math" panose="02040503050406030204" pitchFamily="18" charset="0"/>
                            </a:rPr>
                            <m:t>𝑡</m:t>
                          </m:r>
                        </m:den>
                      </m:f>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𝑡𝑟𝑙</m:t>
                          </m:r>
                        </m:sub>
                      </m:sSub>
                      <m:r>
                        <a:rPr lang="en-US" sz="3600" b="0" i="1" smtClean="0">
                          <a:solidFill>
                            <a:schemeClr val="bg1">
                              <a:lumMod val="95000"/>
                            </a:schemeClr>
                          </a:solidFill>
                          <a:latin typeface="Cambria Math" panose="02040503050406030204" pitchFamily="18" charset="0"/>
                        </a:rPr>
                        <m:t>∗[</m:t>
                      </m:r>
                      <m:r>
                        <a:rPr lang="en-US" sz="3600" b="0" i="1" smtClean="0">
                          <a:solidFill>
                            <a:schemeClr val="bg1">
                              <a:lumMod val="95000"/>
                            </a:schemeClr>
                          </a:solidFill>
                          <a:latin typeface="Cambria Math" panose="02040503050406030204" pitchFamily="18" charset="0"/>
                        </a:rPr>
                        <m:t>𝑚𝑅𝑁𝐴</m:t>
                      </m:r>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𝑝𝑙𝑜𝑠𝑠</m:t>
                          </m:r>
                        </m:sub>
                      </m:sSub>
                      <m:r>
                        <a:rPr lang="en-US" sz="3600" b="0" i="1" smtClean="0">
                          <a:solidFill>
                            <a:schemeClr val="bg1">
                              <a:lumMod val="95000"/>
                            </a:schemeClr>
                          </a:solidFill>
                          <a:latin typeface="Cambria Math" panose="02040503050406030204" pitchFamily="18" charset="0"/>
                        </a:rPr>
                        <m:t>∗</m:t>
                      </m:r>
                      <m:d>
                        <m:dPr>
                          <m:begChr m:val="["/>
                          <m:endChr m:val="]"/>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𝑝𝑟𝑜𝑡𝑒𝑖𝑛</m:t>
                          </m:r>
                        </m:e>
                      </m:d>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174D4D65-E149-2D03-DBC7-5BA53B92A849}"/>
                  </a:ext>
                </a:extLst>
              </p:cNvPr>
              <p:cNvSpPr txBox="1">
                <a:spLocks noRot="1" noChangeAspect="1" noMove="1" noResize="1" noEditPoints="1" noAdjustHandles="1" noChangeArrowheads="1" noChangeShapeType="1" noTextEdit="1"/>
              </p:cNvSpPr>
              <p:nvPr/>
            </p:nvSpPr>
            <p:spPr>
              <a:xfrm>
                <a:off x="1707646" y="2690969"/>
                <a:ext cx="9595354" cy="3260764"/>
              </a:xfrm>
              <a:prstGeom prst="rect">
                <a:avLst/>
              </a:prstGeom>
              <a:blipFill>
                <a:blip r:embed="rId25"/>
                <a:stretch>
                  <a:fillRect l="-132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9FE0BD-EF56-A37F-45CD-32B46FD2BDEF}"/>
                  </a:ext>
                </a:extLst>
              </p:cNvPr>
              <p:cNvSpPr txBox="1"/>
              <p:nvPr/>
            </p:nvSpPr>
            <p:spPr>
              <a:xfrm>
                <a:off x="12947912" y="2233769"/>
                <a:ext cx="9595354" cy="3983848"/>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3600" i="1" smtClean="0">
                              <a:solidFill>
                                <a:schemeClr val="bg1">
                                  <a:lumMod val="95000"/>
                                </a:schemeClr>
                              </a:solidFill>
                              <a:latin typeface="Cambria Math" panose="02040503050406030204" pitchFamily="18" charset="0"/>
                            </a:rPr>
                          </m:ctrlPr>
                        </m:fPr>
                        <m:num>
                          <m:r>
                            <m:rPr>
                              <m:nor/>
                            </m:rPr>
                            <a:rPr lang="en-US" sz="3600" i="1">
                              <a:solidFill>
                                <a:schemeClr val="bg1">
                                  <a:lumMod val="95000"/>
                                </a:schemeClr>
                              </a:solidFill>
                              <a:latin typeface="Cambria Math" panose="02040503050406030204" pitchFamily="18" charset="0"/>
                            </a:rPr>
                            <m:t>d</m:t>
                          </m:r>
                          <m:r>
                            <m:rPr>
                              <m:nor/>
                            </m:rPr>
                            <a:rPr lang="en-US" sz="3600" i="1">
                              <a:solidFill>
                                <a:schemeClr val="bg1">
                                  <a:lumMod val="95000"/>
                                </a:schemeClr>
                              </a:solidFill>
                              <a:latin typeface="Cambria Math" panose="02040503050406030204" pitchFamily="18" charset="0"/>
                            </a:rPr>
                            <m:t>[</m:t>
                          </m:r>
                          <m:r>
                            <m:rPr>
                              <m:nor/>
                            </m:rPr>
                            <a:rPr lang="en-US" sz="3600" i="1">
                              <a:solidFill>
                                <a:schemeClr val="bg1">
                                  <a:lumMod val="95000"/>
                                </a:schemeClr>
                              </a:solidFill>
                              <a:latin typeface="Cambria Math" panose="02040503050406030204" pitchFamily="18" charset="0"/>
                            </a:rPr>
                            <m:t>mRNA</m:t>
                          </m:r>
                          <m:r>
                            <m:rPr>
                              <m:nor/>
                            </m:rPr>
                            <a:rPr lang="en-US" sz="3600" i="1">
                              <a:solidFill>
                                <a:schemeClr val="bg1">
                                  <a:lumMod val="95000"/>
                                </a:schemeClr>
                              </a:solidFill>
                              <a:latin typeface="Cambria Math" panose="02040503050406030204" pitchFamily="18" charset="0"/>
                            </a:rPr>
                            <m:t>]</m:t>
                          </m:r>
                        </m:num>
                        <m:den>
                          <m:r>
                            <a:rPr lang="en-US" sz="3600" i="1">
                              <a:solidFill>
                                <a:schemeClr val="bg1">
                                  <a:lumMod val="95000"/>
                                </a:schemeClr>
                              </a:solidFill>
                              <a:latin typeface="Cambria Math" panose="02040503050406030204" pitchFamily="18" charset="0"/>
                            </a:rPr>
                            <m:t>𝑑𝑡</m:t>
                          </m:r>
                        </m:den>
                      </m:f>
                      <m:r>
                        <a:rPr lang="en-US" sz="3600" i="1">
                          <a:solidFill>
                            <a:schemeClr val="bg1">
                              <a:lumMod val="95000"/>
                            </a:schemeClr>
                          </a:solidFill>
                          <a:latin typeface="Cambria Math" panose="02040503050406030204" pitchFamily="18" charset="0"/>
                        </a:rPr>
                        <m:t>=</m:t>
                      </m:r>
                      <m:f>
                        <m:fPr>
                          <m:ctrlPr>
                            <a:rPr lang="en-US" sz="3600" b="0" i="1" smtClean="0">
                              <a:solidFill>
                                <a:schemeClr val="bg1">
                                  <a:lumMod val="95000"/>
                                </a:schemeClr>
                              </a:solidFill>
                              <a:latin typeface="Cambria Math" panose="02040503050406030204" pitchFamily="18" charset="0"/>
                            </a:rPr>
                          </m:ctrlPr>
                        </m:fPr>
                        <m:num>
                          <m:sSub>
                            <m:sSubPr>
                              <m:ctrlPr>
                                <a:rPr lang="en-US" sz="3600" i="1" smtClean="0">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i="1">
                                  <a:solidFill>
                                    <a:schemeClr val="bg1">
                                      <a:lumMod val="95000"/>
                                    </a:schemeClr>
                                  </a:solidFill>
                                  <a:latin typeface="Cambria Math" panose="02040503050406030204" pitchFamily="18" charset="0"/>
                                </a:rPr>
                                <m:t>𝑡𝑟𝑠</m:t>
                              </m:r>
                            </m:sub>
                          </m:sSub>
                        </m:num>
                        <m:den>
                          <m:r>
                            <a:rPr lang="en-US" sz="3600" b="0" i="1" smtClean="0">
                              <a:solidFill>
                                <a:schemeClr val="bg1">
                                  <a:lumMod val="95000"/>
                                </a:schemeClr>
                              </a:solidFill>
                              <a:latin typeface="Cambria Math" panose="02040503050406030204" pitchFamily="18" charset="0"/>
                            </a:rPr>
                            <m:t>1+</m:t>
                          </m:r>
                          <m:f>
                            <m:fPr>
                              <m:ctrlPr>
                                <a:rPr lang="en-US" sz="3600" b="0" i="1" smtClean="0">
                                  <a:solidFill>
                                    <a:schemeClr val="bg1">
                                      <a:lumMod val="95000"/>
                                    </a:schemeClr>
                                  </a:solidFill>
                                  <a:latin typeface="Cambria Math" panose="02040503050406030204" pitchFamily="18" charset="0"/>
                                </a:rPr>
                              </m:ctrlPr>
                            </m:fPr>
                            <m:num>
                              <m:d>
                                <m:dPr>
                                  <m:begChr m:val="["/>
                                  <m:endChr m:val="]"/>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𝑝𝑟𝑜𝑡𝑒𝑖𝑛</m:t>
                                  </m:r>
                                </m:e>
                              </m:d>
                            </m:num>
                            <m:den>
                              <m:r>
                                <a:rPr lang="en-US" sz="3600" b="0" i="1" smtClean="0">
                                  <a:solidFill>
                                    <a:schemeClr val="bg1">
                                      <a:lumMod val="95000"/>
                                    </a:schemeClr>
                                  </a:solidFill>
                                  <a:latin typeface="Cambria Math" panose="02040503050406030204" pitchFamily="18" charset="0"/>
                                </a:rPr>
                                <m:t>𝐾</m:t>
                              </m:r>
                            </m:den>
                          </m:f>
                        </m:den>
                      </m:f>
                      <m:r>
                        <a:rPr lang="en-US" sz="3600" i="1">
                          <a:solidFill>
                            <a:schemeClr val="bg1">
                              <a:lumMod val="95000"/>
                            </a:schemeClr>
                          </a:solidFill>
                          <a:latin typeface="Cambria Math" panose="02040503050406030204" pitchFamily="18" charset="0"/>
                        </a:rPr>
                        <m:t>−</m:t>
                      </m:r>
                      <m:sSub>
                        <m:sSubPr>
                          <m:ctrlPr>
                            <a:rPr lang="en-US" sz="3600" i="1">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𝑚𝑙𝑜𝑠𝑠</m:t>
                          </m:r>
                        </m:sub>
                      </m:sSub>
                      <m:r>
                        <a:rPr lang="en-US" sz="3600" i="1">
                          <a:solidFill>
                            <a:schemeClr val="bg1">
                              <a:lumMod val="95000"/>
                            </a:schemeClr>
                          </a:solidFill>
                          <a:latin typeface="Cambria Math" panose="02040503050406030204" pitchFamily="18" charset="0"/>
                        </a:rPr>
                        <m:t>∗</m:t>
                      </m:r>
                      <m:d>
                        <m:dPr>
                          <m:begChr m:val="["/>
                          <m:endChr m:val="]"/>
                          <m:ctrlPr>
                            <a:rPr lang="en-US" sz="3600" i="1">
                              <a:solidFill>
                                <a:schemeClr val="bg1">
                                  <a:lumMod val="95000"/>
                                </a:schemeClr>
                              </a:solidFill>
                              <a:latin typeface="Cambria Math" panose="02040503050406030204" pitchFamily="18" charset="0"/>
                            </a:rPr>
                          </m:ctrlPr>
                        </m:dPr>
                        <m:e>
                          <m:r>
                            <a:rPr lang="en-US" sz="3600" i="1">
                              <a:solidFill>
                                <a:schemeClr val="bg1">
                                  <a:lumMod val="95000"/>
                                </a:schemeClr>
                              </a:solidFill>
                              <a:latin typeface="Cambria Math" panose="02040503050406030204" pitchFamily="18" charset="0"/>
                            </a:rPr>
                            <m:t>𝑚𝑅𝑁𝐴</m:t>
                          </m:r>
                        </m:e>
                      </m:d>
                    </m:oMath>
                  </m:oMathPara>
                </a14:m>
                <a:endParaRPr lang="en-US" sz="36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f>
                        <m:fPr>
                          <m:ctrlPr>
                            <a:rPr lang="en-US" sz="3600" b="0" i="1" smtClean="0">
                              <a:solidFill>
                                <a:schemeClr val="bg1">
                                  <a:lumMod val="95000"/>
                                </a:schemeClr>
                              </a:solidFill>
                              <a:latin typeface="Cambria Math" panose="02040503050406030204" pitchFamily="18" charset="0"/>
                            </a:rPr>
                          </m:ctrlPr>
                        </m:fPr>
                        <m:num>
                          <m:r>
                            <m:rPr>
                              <m:nor/>
                            </m:rPr>
                            <a:rPr lang="en-US" sz="3600" b="0" i="1" smtClean="0">
                              <a:solidFill>
                                <a:schemeClr val="bg1">
                                  <a:lumMod val="95000"/>
                                </a:schemeClr>
                              </a:solidFill>
                              <a:latin typeface="Cambria Math" panose="02040503050406030204" pitchFamily="18" charset="0"/>
                            </a:rPr>
                            <m:t>d</m:t>
                          </m:r>
                          <m:r>
                            <m:rPr>
                              <m:nor/>
                            </m:rPr>
                            <a:rPr lang="en-US" sz="3600" b="0" i="1" smtClean="0">
                              <a:solidFill>
                                <a:schemeClr val="bg1">
                                  <a:lumMod val="95000"/>
                                </a:schemeClr>
                              </a:solidFill>
                              <a:latin typeface="Cambria Math" panose="02040503050406030204" pitchFamily="18" charset="0"/>
                            </a:rPr>
                            <m:t>[</m:t>
                          </m:r>
                          <m:r>
                            <m:rPr>
                              <m:nor/>
                            </m:rPr>
                            <a:rPr lang="en-US" sz="3600" b="0" i="1" smtClean="0">
                              <a:solidFill>
                                <a:schemeClr val="bg1">
                                  <a:lumMod val="95000"/>
                                </a:schemeClr>
                              </a:solidFill>
                              <a:latin typeface="Cambria Math" panose="02040503050406030204" pitchFamily="18" charset="0"/>
                            </a:rPr>
                            <m:t>protein</m:t>
                          </m:r>
                          <m:r>
                            <m:rPr>
                              <m:nor/>
                            </m:rPr>
                            <a:rPr lang="en-US" sz="3600" b="0" i="1" smtClean="0">
                              <a:solidFill>
                                <a:schemeClr val="bg1">
                                  <a:lumMod val="95000"/>
                                </a:schemeClr>
                              </a:solidFill>
                              <a:latin typeface="Cambria Math" panose="02040503050406030204" pitchFamily="18" charset="0"/>
                            </a:rPr>
                            <m:t>]</m:t>
                          </m:r>
                        </m:num>
                        <m:den>
                          <m:r>
                            <a:rPr lang="en-US" sz="3600" b="0" i="1" smtClean="0">
                              <a:solidFill>
                                <a:schemeClr val="bg1">
                                  <a:lumMod val="95000"/>
                                </a:schemeClr>
                              </a:solidFill>
                              <a:latin typeface="Cambria Math" panose="02040503050406030204" pitchFamily="18" charset="0"/>
                            </a:rPr>
                            <m:t>𝑑</m:t>
                          </m:r>
                          <m:r>
                            <a:rPr lang="en-US" sz="3600" i="1">
                              <a:solidFill>
                                <a:schemeClr val="bg1">
                                  <a:lumMod val="95000"/>
                                </a:schemeClr>
                              </a:solidFill>
                              <a:latin typeface="Cambria Math" panose="02040503050406030204" pitchFamily="18" charset="0"/>
                            </a:rPr>
                            <m:t>𝑡</m:t>
                          </m:r>
                        </m:den>
                      </m:f>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𝑡𝑟𝑙</m:t>
                          </m:r>
                        </m:sub>
                      </m:sSub>
                      <m:r>
                        <a:rPr lang="en-US" sz="3600" b="0" i="1" smtClean="0">
                          <a:solidFill>
                            <a:schemeClr val="bg1">
                              <a:lumMod val="95000"/>
                            </a:schemeClr>
                          </a:solidFill>
                          <a:latin typeface="Cambria Math" panose="02040503050406030204" pitchFamily="18" charset="0"/>
                        </a:rPr>
                        <m:t>∗[</m:t>
                      </m:r>
                      <m:r>
                        <a:rPr lang="en-US" sz="3600" b="0" i="1" smtClean="0">
                          <a:solidFill>
                            <a:schemeClr val="bg1">
                              <a:lumMod val="95000"/>
                            </a:schemeClr>
                          </a:solidFill>
                          <a:latin typeface="Cambria Math" panose="02040503050406030204" pitchFamily="18" charset="0"/>
                        </a:rPr>
                        <m:t>𝑚𝑅𝑁𝐴</m:t>
                      </m:r>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𝑝𝑙𝑜𝑠𝑠</m:t>
                          </m:r>
                        </m:sub>
                      </m:sSub>
                      <m:r>
                        <a:rPr lang="en-US" sz="3600" b="0" i="1" smtClean="0">
                          <a:solidFill>
                            <a:schemeClr val="bg1">
                              <a:lumMod val="95000"/>
                            </a:schemeClr>
                          </a:solidFill>
                          <a:latin typeface="Cambria Math" panose="02040503050406030204" pitchFamily="18" charset="0"/>
                        </a:rPr>
                        <m:t>∗</m:t>
                      </m:r>
                      <m:d>
                        <m:dPr>
                          <m:begChr m:val="["/>
                          <m:endChr m:val="]"/>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𝑝𝑟𝑜𝑡𝑒𝑖𝑛</m:t>
                          </m:r>
                        </m:e>
                      </m:d>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279FE0BD-EF56-A37F-45CD-32B46FD2BDEF}"/>
                  </a:ext>
                </a:extLst>
              </p:cNvPr>
              <p:cNvSpPr txBox="1">
                <a:spLocks noRot="1" noChangeAspect="1" noMove="1" noResize="1" noEditPoints="1" noAdjustHandles="1" noChangeArrowheads="1" noChangeShapeType="1" noTextEdit="1"/>
              </p:cNvSpPr>
              <p:nvPr/>
            </p:nvSpPr>
            <p:spPr>
              <a:xfrm>
                <a:off x="12947912" y="2233769"/>
                <a:ext cx="9595354" cy="3983848"/>
              </a:xfrm>
              <a:prstGeom prst="rect">
                <a:avLst/>
              </a:prstGeom>
              <a:blipFill>
                <a:blip r:embed="rId26"/>
                <a:stretch>
                  <a:fillRect l="-132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62053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2" name="Group 1">
            <a:extLst>
              <a:ext uri="{FF2B5EF4-FFF2-40B4-BE49-F238E27FC236}">
                <a16:creationId xmlns:a16="http://schemas.microsoft.com/office/drawing/2014/main" id="{C934F79F-2C4D-87F3-79F5-4EC08A84596C}"/>
              </a:ext>
            </a:extLst>
          </p:cNvPr>
          <p:cNvGrpSpPr/>
          <p:nvPr/>
        </p:nvGrpSpPr>
        <p:grpSpPr>
          <a:xfrm>
            <a:off x="6245927" y="3946529"/>
            <a:ext cx="1373189" cy="1422317"/>
            <a:chOff x="13797102" y="6153651"/>
            <a:chExt cx="1373189" cy="1422317"/>
          </a:xfrm>
        </p:grpSpPr>
        <p:sp>
          <p:nvSpPr>
            <p:cNvPr id="3" name="Pie 2">
              <a:extLst>
                <a:ext uri="{FF2B5EF4-FFF2-40B4-BE49-F238E27FC236}">
                  <a16:creationId xmlns:a16="http://schemas.microsoft.com/office/drawing/2014/main" id="{E9B003AC-4D38-7990-91AA-214708404C4D}"/>
                </a:ext>
              </a:extLst>
            </p:cNvPr>
            <p:cNvSpPr/>
            <p:nvPr/>
          </p:nvSpPr>
          <p:spPr>
            <a:xfrm>
              <a:off x="13797102" y="6179787"/>
              <a:ext cx="914400" cy="914400"/>
            </a:xfrm>
            <a:prstGeom prst="pie">
              <a:avLst/>
            </a:prstGeom>
            <a:solidFill>
              <a:srgbClr val="DD3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9E2CF320-E6E0-9EEC-250C-C2C61B9DF02E}"/>
                </a:ext>
              </a:extLst>
            </p:cNvPr>
            <p:cNvSpPr/>
            <p:nvPr/>
          </p:nvSpPr>
          <p:spPr>
            <a:xfrm>
              <a:off x="14318216" y="6153651"/>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B75017-057E-4E68-B797-6EF7895837D0}"/>
                </a:ext>
              </a:extLst>
            </p:cNvPr>
            <p:cNvSpPr/>
            <p:nvPr/>
          </p:nvSpPr>
          <p:spPr>
            <a:xfrm>
              <a:off x="14725821" y="6664959"/>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D94682FF-2BB5-D890-180A-7585A20F1555}"/>
                </a:ext>
              </a:extLst>
            </p:cNvPr>
            <p:cNvSpPr/>
            <p:nvPr/>
          </p:nvSpPr>
          <p:spPr>
            <a:xfrm>
              <a:off x="14255891" y="6661568"/>
              <a:ext cx="914400" cy="914400"/>
            </a:xfrm>
            <a:prstGeom prst="pie">
              <a:avLst/>
            </a:prstGeom>
            <a:solidFill>
              <a:srgbClr val="DD3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3FD13ACD-403D-B761-0C82-4A9C75B6EF5F}"/>
              </a:ext>
            </a:extLst>
          </p:cNvPr>
          <p:cNvGrpSpPr/>
          <p:nvPr/>
        </p:nvGrpSpPr>
        <p:grpSpPr>
          <a:xfrm>
            <a:off x="1372058" y="3927047"/>
            <a:ext cx="1373189" cy="1396181"/>
            <a:chOff x="13797102" y="6179787"/>
            <a:chExt cx="1373189" cy="1396181"/>
          </a:xfrm>
        </p:grpSpPr>
        <p:sp>
          <p:nvSpPr>
            <p:cNvPr id="12" name="Pie 11">
              <a:extLst>
                <a:ext uri="{FF2B5EF4-FFF2-40B4-BE49-F238E27FC236}">
                  <a16:creationId xmlns:a16="http://schemas.microsoft.com/office/drawing/2014/main" id="{797B74F7-FA38-5E22-65FF-F51F0044E21E}"/>
                </a:ext>
              </a:extLst>
            </p:cNvPr>
            <p:cNvSpPr/>
            <p:nvPr/>
          </p:nvSpPr>
          <p:spPr>
            <a:xfrm>
              <a:off x="13797102" y="6179787"/>
              <a:ext cx="914400" cy="914400"/>
            </a:xfrm>
            <a:prstGeom prst="pie">
              <a:avLst/>
            </a:prstGeom>
            <a:solidFill>
              <a:srgbClr val="DD3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Pie 14">
              <a:extLst>
                <a:ext uri="{FF2B5EF4-FFF2-40B4-BE49-F238E27FC236}">
                  <a16:creationId xmlns:a16="http://schemas.microsoft.com/office/drawing/2014/main" id="{926052B8-C4DD-F7D5-0224-200D54D7B2E3}"/>
                </a:ext>
              </a:extLst>
            </p:cNvPr>
            <p:cNvSpPr/>
            <p:nvPr/>
          </p:nvSpPr>
          <p:spPr>
            <a:xfrm>
              <a:off x="14255891" y="6661568"/>
              <a:ext cx="914400" cy="914400"/>
            </a:xfrm>
            <a:prstGeom prst="pie">
              <a:avLst/>
            </a:prstGeom>
            <a:solidFill>
              <a:srgbClr val="DD3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Rectangle 15">
            <a:extLst>
              <a:ext uri="{FF2B5EF4-FFF2-40B4-BE49-F238E27FC236}">
                <a16:creationId xmlns:a16="http://schemas.microsoft.com/office/drawing/2014/main" id="{217DB555-0672-D74D-536F-D78D23AB45AC}"/>
              </a:ext>
            </a:extLst>
          </p:cNvPr>
          <p:cNvSpPr/>
          <p:nvPr/>
        </p:nvSpPr>
        <p:spPr>
          <a:xfrm>
            <a:off x="3217964" y="4545135"/>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7E118D-BBBD-C652-6C50-F8E909E336F5}"/>
              </a:ext>
            </a:extLst>
          </p:cNvPr>
          <p:cNvSpPr/>
          <p:nvPr/>
        </p:nvSpPr>
        <p:spPr>
          <a:xfrm>
            <a:off x="4369846" y="4599851"/>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222FC33-0016-FD5D-CDB1-ACE08AA20B2A}"/>
              </a:ext>
            </a:extLst>
          </p:cNvPr>
          <p:cNvGrpSpPr/>
          <p:nvPr/>
        </p:nvGrpSpPr>
        <p:grpSpPr>
          <a:xfrm>
            <a:off x="1372058" y="5521029"/>
            <a:ext cx="10238805" cy="2443099"/>
            <a:chOff x="1372058" y="5521029"/>
            <a:chExt cx="10238805" cy="2443099"/>
          </a:xfrm>
        </p:grpSpPr>
        <p:grpSp>
          <p:nvGrpSpPr>
            <p:cNvPr id="10" name="Group 9">
              <a:extLst>
                <a:ext uri="{FF2B5EF4-FFF2-40B4-BE49-F238E27FC236}">
                  <a16:creationId xmlns:a16="http://schemas.microsoft.com/office/drawing/2014/main" id="{8DAFD221-6CCA-D4DA-A8CF-C36207FDABF6}"/>
                </a:ext>
              </a:extLst>
            </p:cNvPr>
            <p:cNvGrpSpPr/>
            <p:nvPr/>
          </p:nvGrpSpPr>
          <p:grpSpPr>
            <a:xfrm>
              <a:off x="1372058" y="5521029"/>
              <a:ext cx="10238805" cy="2443099"/>
              <a:chOff x="1283569" y="3810217"/>
              <a:chExt cx="7265150" cy="1733550"/>
            </a:xfrm>
          </p:grpSpPr>
          <p:pic>
            <p:nvPicPr>
              <p:cNvPr id="9" name="Picture 8">
                <a:extLst>
                  <a:ext uri="{FF2B5EF4-FFF2-40B4-BE49-F238E27FC236}">
                    <a16:creationId xmlns:a16="http://schemas.microsoft.com/office/drawing/2014/main" id="{8173151E-F41D-0AA1-D8DF-F7FEA2EB51FD}"/>
                  </a:ext>
                </a:extLst>
              </p:cNvPr>
              <p:cNvPicPr>
                <a:picLocks noChangeAspect="1"/>
              </p:cNvPicPr>
              <p:nvPr/>
            </p:nvPicPr>
            <p:blipFill>
              <a:blip r:embed="rId3"/>
              <a:stretch>
                <a:fillRect/>
              </a:stretch>
            </p:blipFill>
            <p:spPr>
              <a:xfrm>
                <a:off x="1283569" y="3810217"/>
                <a:ext cx="6149196" cy="1733550"/>
              </a:xfrm>
              <a:prstGeom prst="rect">
                <a:avLst/>
              </a:prstGeom>
            </p:spPr>
          </p:pic>
          <p:pic>
            <p:nvPicPr>
              <p:cNvPr id="8" name="Picture 7">
                <a:extLst>
                  <a:ext uri="{FF2B5EF4-FFF2-40B4-BE49-F238E27FC236}">
                    <a16:creationId xmlns:a16="http://schemas.microsoft.com/office/drawing/2014/main" id="{345435BD-7F5D-BCF8-7D92-14B2318BF321}"/>
                  </a:ext>
                </a:extLst>
              </p:cNvPr>
              <p:cNvPicPr>
                <a:picLocks noChangeAspect="1"/>
              </p:cNvPicPr>
              <p:nvPr/>
            </p:nvPicPr>
            <p:blipFill rotWithShape="1">
              <a:blip r:embed="rId3"/>
              <a:srcRect l="10865"/>
              <a:stretch/>
            </p:blipFill>
            <p:spPr>
              <a:xfrm>
                <a:off x="3067662" y="3810217"/>
                <a:ext cx="5481057" cy="1733550"/>
              </a:xfrm>
              <a:prstGeom prst="rect">
                <a:avLst/>
              </a:prstGeom>
            </p:spPr>
          </p:pic>
        </p:grpSp>
        <p:sp>
          <p:nvSpPr>
            <p:cNvPr id="18" name="TextBox 17">
              <a:extLst>
                <a:ext uri="{FF2B5EF4-FFF2-40B4-BE49-F238E27FC236}">
                  <a16:creationId xmlns:a16="http://schemas.microsoft.com/office/drawing/2014/main" id="{F0B549E2-5518-1653-AED8-A4A1A25B47DB}"/>
                </a:ext>
              </a:extLst>
            </p:cNvPr>
            <p:cNvSpPr txBox="1"/>
            <p:nvPr/>
          </p:nvSpPr>
          <p:spPr>
            <a:xfrm>
              <a:off x="7369688" y="6828936"/>
              <a:ext cx="498855" cy="769441"/>
            </a:xfrm>
            <a:prstGeom prst="rect">
              <a:avLst/>
            </a:prstGeom>
            <a:noFill/>
          </p:spPr>
          <p:txBody>
            <a:bodyPr wrap="none" rtlCol="0">
              <a:spAutoFit/>
            </a:bodyPr>
            <a:lstStyle/>
            <a:p>
              <a:r>
                <a:rPr lang="en-US" sz="4400" dirty="0">
                  <a:solidFill>
                    <a:schemeClr val="tx1">
                      <a:lumMod val="95000"/>
                      <a:lumOff val="5000"/>
                    </a:schemeClr>
                  </a:solidFill>
                </a:rPr>
                <a:t>2</a:t>
              </a:r>
            </a:p>
          </p:txBody>
        </p:sp>
      </p:grpSp>
      <p:sp>
        <p:nvSpPr>
          <p:cNvPr id="20" name="Google Shape;197;p11">
            <a:extLst>
              <a:ext uri="{FF2B5EF4-FFF2-40B4-BE49-F238E27FC236}">
                <a16:creationId xmlns:a16="http://schemas.microsoft.com/office/drawing/2014/main" id="{980E0910-D7D3-FF69-52D2-714B6DDB5F97}"/>
              </a:ext>
            </a:extLst>
          </p:cNvPr>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dirty="0">
                <a:latin typeface="Helvetica Neue"/>
                <a:ea typeface="Helvetica Neue"/>
                <a:cs typeface="Helvetica Neue"/>
                <a:sym typeface="Helvetica Neue"/>
              </a:rPr>
              <a:t>Michaelis-Menten Kinetics</a:t>
            </a:r>
            <a:endParaRPr dirty="0"/>
          </a:p>
        </p:txBody>
      </p:sp>
      <p:sp>
        <p:nvSpPr>
          <p:cNvPr id="21" name="Google Shape;198;p11">
            <a:extLst>
              <a:ext uri="{FF2B5EF4-FFF2-40B4-BE49-F238E27FC236}">
                <a16:creationId xmlns:a16="http://schemas.microsoft.com/office/drawing/2014/main" id="{84A2EB7A-407C-E556-8DFB-3BCD358DDFF7}"/>
              </a:ext>
            </a:extLst>
          </p:cNvPr>
          <p:cNvSpPr txBox="1">
            <a:spLocks noGrp="1"/>
          </p:cNvSpPr>
          <p:nvPr>
            <p:ph type="body" idx="1"/>
          </p:nvPr>
        </p:nvSpPr>
        <p:spPr>
          <a:xfrm>
            <a:off x="1206500" y="2282112"/>
            <a:ext cx="9943281" cy="914401"/>
          </a:xfrm>
          <a:prstGeom prst="rect">
            <a:avLst/>
          </a:prstGeom>
          <a:noFill/>
          <a:ln>
            <a:noFill/>
          </a:ln>
        </p:spPr>
        <p:txBody>
          <a:bodyPr spcFirstLastPara="1" wrap="square" lIns="45700" tIns="45700" rIns="45700" bIns="45700" anchor="t" anchorCtr="0">
            <a:normAutofit/>
          </a:bodyPr>
          <a:lstStyle/>
          <a:p>
            <a:pPr marL="0" indent="0"/>
            <a:r>
              <a:rPr lang="en-US" sz="4000" dirty="0">
                <a:solidFill>
                  <a:srgbClr val="DD3D67"/>
                </a:solidFill>
              </a:rPr>
              <a:t>Cooperative Enzymes (n=2)</a:t>
            </a:r>
            <a:endParaRPr lang="en-US" sz="4000" b="0" dirty="0"/>
          </a:p>
        </p:txBody>
      </p:sp>
      <p:grpSp>
        <p:nvGrpSpPr>
          <p:cNvPr id="29" name="Group 28">
            <a:extLst>
              <a:ext uri="{FF2B5EF4-FFF2-40B4-BE49-F238E27FC236}">
                <a16:creationId xmlns:a16="http://schemas.microsoft.com/office/drawing/2014/main" id="{0A2CC591-FE4E-523D-703A-0288A38E7E4E}"/>
              </a:ext>
            </a:extLst>
          </p:cNvPr>
          <p:cNvGrpSpPr/>
          <p:nvPr/>
        </p:nvGrpSpPr>
        <p:grpSpPr>
          <a:xfrm>
            <a:off x="15570332" y="2276200"/>
            <a:ext cx="7957750" cy="8136826"/>
            <a:chOff x="15570332" y="2276200"/>
            <a:chExt cx="7957750" cy="8136826"/>
          </a:xfrm>
        </p:grpSpPr>
        <p:pic>
          <p:nvPicPr>
            <p:cNvPr id="22" name="Picture 21">
              <a:extLst>
                <a:ext uri="{FF2B5EF4-FFF2-40B4-BE49-F238E27FC236}">
                  <a16:creationId xmlns:a16="http://schemas.microsoft.com/office/drawing/2014/main" id="{0D413545-D456-8292-1D89-C7ED023CD325}"/>
                </a:ext>
              </a:extLst>
            </p:cNvPr>
            <p:cNvPicPr>
              <a:picLocks noChangeAspect="1"/>
            </p:cNvPicPr>
            <p:nvPr/>
          </p:nvPicPr>
          <p:blipFill>
            <a:blip r:embed="rId4"/>
            <a:stretch>
              <a:fillRect/>
            </a:stretch>
          </p:blipFill>
          <p:spPr>
            <a:xfrm>
              <a:off x="15570332" y="3432280"/>
              <a:ext cx="7957750" cy="4832350"/>
            </a:xfrm>
            <a:prstGeom prst="rect">
              <a:avLst/>
            </a:prstGeom>
          </p:spPr>
        </p:pic>
        <p:sp>
          <p:nvSpPr>
            <p:cNvPr id="23" name="Google Shape;198;p11">
              <a:extLst>
                <a:ext uri="{FF2B5EF4-FFF2-40B4-BE49-F238E27FC236}">
                  <a16:creationId xmlns:a16="http://schemas.microsoft.com/office/drawing/2014/main" id="{CD149715-2AA0-5B10-CBAA-3869D26981B3}"/>
                </a:ext>
              </a:extLst>
            </p:cNvPr>
            <p:cNvSpPr txBox="1">
              <a:spLocks/>
            </p:cNvSpPr>
            <p:nvPr/>
          </p:nvSpPr>
          <p:spPr>
            <a:xfrm>
              <a:off x="16899070" y="2276200"/>
              <a:ext cx="5300273" cy="926223"/>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r>
                <a:rPr lang="en-US" sz="4000" dirty="0">
                  <a:solidFill>
                    <a:srgbClr val="4E8BA3"/>
                  </a:solidFill>
                </a:rPr>
                <a:t>Michaelian Enzymes</a:t>
              </a:r>
              <a:endParaRPr lang="en-US" sz="4000" b="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7247ABC-0F6F-9480-0238-027F2474F9D9}"/>
                    </a:ext>
                  </a:extLst>
                </p:cNvPr>
                <p:cNvSpPr txBox="1"/>
                <p:nvPr/>
              </p:nvSpPr>
              <p:spPr>
                <a:xfrm>
                  <a:off x="16899070" y="8810151"/>
                  <a:ext cx="6629012" cy="1602875"/>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f>
                          <m:fPr>
                            <m:ctrlPr>
                              <a:rPr lang="en-US" sz="4600" i="1" dirty="0">
                                <a:solidFill>
                                  <a:schemeClr val="bg1">
                                    <a:lumMod val="95000"/>
                                  </a:schemeClr>
                                </a:solidFill>
                                <a:latin typeface="Cambria Math" panose="02040503050406030204" pitchFamily="18" charset="0"/>
                              </a:rPr>
                            </m:ctrlPr>
                          </m:fPr>
                          <m:num>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𝑉</m:t>
                                </m:r>
                              </m:e>
                              <m:sub>
                                <m:r>
                                  <a:rPr lang="en-US" sz="4600" b="0" i="1" dirty="0" smtClean="0">
                                    <a:solidFill>
                                      <a:schemeClr val="bg1">
                                        <a:lumMod val="95000"/>
                                      </a:schemeClr>
                                    </a:solidFill>
                                    <a:latin typeface="Cambria Math" panose="02040503050406030204" pitchFamily="18" charset="0"/>
                                  </a:rPr>
                                  <m:t>𝑚𝑎𝑥</m:t>
                                </m:r>
                              </m:sub>
                            </m:sSub>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𝑚</m:t>
                                </m:r>
                              </m:sub>
                            </m:sSub>
                            <m:r>
                              <a:rPr lang="en-US" sz="4600" b="0" i="1" dirty="0" smtClean="0">
                                <a:solidFill>
                                  <a:schemeClr val="bg1">
                                    <a:lumMod val="95000"/>
                                  </a:schemeClr>
                                </a:solidFill>
                                <a:latin typeface="Cambria Math" panose="02040503050406030204" pitchFamily="18" charset="0"/>
                              </a:rPr>
                              <m:t>+</m:t>
                            </m:r>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den>
                        </m:f>
                      </m:oMath>
                    </m:oMathPara>
                  </a14:m>
                  <a:endParaRPr lang="en-US" sz="4600" b="0" i="1" dirty="0">
                    <a:solidFill>
                      <a:schemeClr val="bg1">
                        <a:lumMod val="95000"/>
                      </a:schemeClr>
                    </a:solidFill>
                  </a:endParaRPr>
                </a:p>
              </p:txBody>
            </p:sp>
          </mc:Choice>
          <mc:Fallback xmlns="">
            <p:sp>
              <p:nvSpPr>
                <p:cNvPr id="24" name="TextBox 23">
                  <a:extLst>
                    <a:ext uri="{FF2B5EF4-FFF2-40B4-BE49-F238E27FC236}">
                      <a16:creationId xmlns:a16="http://schemas.microsoft.com/office/drawing/2014/main" id="{67247ABC-0F6F-9480-0238-027F2474F9D9}"/>
                    </a:ext>
                  </a:extLst>
                </p:cNvPr>
                <p:cNvSpPr txBox="1">
                  <a:spLocks noRot="1" noChangeAspect="1" noMove="1" noResize="1" noEditPoints="1" noAdjustHandles="1" noChangeArrowheads="1" noChangeShapeType="1" noTextEdit="1"/>
                </p:cNvSpPr>
                <p:nvPr/>
              </p:nvSpPr>
              <p:spPr>
                <a:xfrm>
                  <a:off x="16899070" y="8810151"/>
                  <a:ext cx="6629012" cy="1602875"/>
                </a:xfrm>
                <a:prstGeom prst="rect">
                  <a:avLst/>
                </a:prstGeom>
                <a:blipFill>
                  <a:blip r:embed="rId5"/>
                  <a:stretch>
                    <a:fillRect l="-1721" b="-236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F9D20E1-3BC7-F552-6737-C2EDC674EDF2}"/>
                  </a:ext>
                </a:extLst>
              </p:cNvPr>
              <p:cNvSpPr txBox="1"/>
              <p:nvPr/>
            </p:nvSpPr>
            <p:spPr>
              <a:xfrm>
                <a:off x="1206500" y="8161929"/>
                <a:ext cx="11329629" cy="1441805"/>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𝐸</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m:t>
                          </m:r>
                        </m:e>
                      </m:d>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𝑟</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𝑆</m:t>
                              </m:r>
                            </m:e>
                            <m:sub>
                              <m:r>
                                <a:rPr lang="en-US" sz="4600" b="0" i="1" dirty="0" smtClean="0">
                                  <a:solidFill>
                                    <a:schemeClr val="bg1">
                                      <a:lumMod val="95000"/>
                                    </a:schemeClr>
                                  </a:solidFill>
                                  <a:latin typeface="Cambria Math" panose="02040503050406030204" pitchFamily="18" charset="0"/>
                                </a:rPr>
                                <m:t>2</m:t>
                              </m:r>
                            </m:sub>
                          </m:sSub>
                        </m:e>
                      </m:d>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𝑐𝑎𝑡</m:t>
                          </m:r>
                        </m:sub>
                      </m:sSub>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𝐸</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𝑆</m:t>
                          </m:r>
                        </m:e>
                        <m:sub>
                          <m:r>
                            <a:rPr lang="en-US" sz="4600" b="0" i="1" dirty="0" smtClean="0">
                              <a:solidFill>
                                <a:schemeClr val="bg1">
                                  <a:lumMod val="95000"/>
                                </a:schemeClr>
                              </a:solidFill>
                              <a:latin typeface="Cambria Math" panose="02040503050406030204" pitchFamily="18" charset="0"/>
                            </a:rPr>
                            <m:t>2</m:t>
                          </m:r>
                        </m:sub>
                      </m:sSub>
                      <m:r>
                        <a:rPr lang="en-US" sz="4600" b="0" i="1" dirty="0" smtClean="0">
                          <a:solidFill>
                            <a:schemeClr val="bg1">
                              <a:lumMod val="95000"/>
                            </a:schemeClr>
                          </a:solidFill>
                          <a:latin typeface="Cambria Math" panose="02040503050406030204" pitchFamily="18" charset="0"/>
                        </a:rPr>
                        <m:t>]</m:t>
                      </m:r>
                    </m:oMath>
                  </m:oMathPara>
                </a14:m>
                <a:endParaRPr lang="en-US" sz="4600" b="0" i="1" dirty="0">
                  <a:solidFill>
                    <a:schemeClr val="bg1">
                      <a:lumMod val="95000"/>
                    </a:schemeClr>
                  </a:solidFill>
                </a:endParaRPr>
              </a:p>
            </p:txBody>
          </p:sp>
        </mc:Choice>
        <mc:Fallback xmlns="">
          <p:sp>
            <p:nvSpPr>
              <p:cNvPr id="25" name="TextBox 24">
                <a:extLst>
                  <a:ext uri="{FF2B5EF4-FFF2-40B4-BE49-F238E27FC236}">
                    <a16:creationId xmlns:a16="http://schemas.microsoft.com/office/drawing/2014/main" id="{DF9D20E1-3BC7-F552-6737-C2EDC674EDF2}"/>
                  </a:ext>
                </a:extLst>
              </p:cNvPr>
              <p:cNvSpPr txBox="1">
                <a:spLocks noRot="1" noChangeAspect="1" noMove="1" noResize="1" noEditPoints="1" noAdjustHandles="1" noChangeArrowheads="1" noChangeShapeType="1" noTextEdit="1"/>
              </p:cNvSpPr>
              <p:nvPr/>
            </p:nvSpPr>
            <p:spPr>
              <a:xfrm>
                <a:off x="1206500" y="8161929"/>
                <a:ext cx="11329629" cy="1441805"/>
              </a:xfrm>
              <a:prstGeom prst="rect">
                <a:avLst/>
              </a:prstGeom>
              <a:blipFill>
                <a:blip r:embed="rId6"/>
                <a:stretch>
                  <a:fillRect l="-1121" t="-87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AB81294-08C2-014C-8B5B-45B6BA0AF5D9}"/>
                  </a:ext>
                </a:extLst>
              </p:cNvPr>
              <p:cNvSpPr txBox="1"/>
              <p:nvPr/>
            </p:nvSpPr>
            <p:spPr>
              <a:xfrm>
                <a:off x="1206499" y="9896810"/>
                <a:ext cx="11329629" cy="1441805"/>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𝐸</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m:t>
                          </m:r>
                        </m:e>
                      </m:d>
                      <m:sSup>
                        <m:sSupPr>
                          <m:ctrlPr>
                            <a:rPr lang="en-US" sz="4600" b="0" i="1" dirty="0" smtClean="0">
                              <a:solidFill>
                                <a:schemeClr val="bg1">
                                  <a:lumMod val="95000"/>
                                </a:schemeClr>
                              </a:solidFill>
                              <a:latin typeface="Cambria Math" panose="02040503050406030204" pitchFamily="18" charset="0"/>
                            </a:rPr>
                          </m:ctrlPr>
                        </m:sSupPr>
                        <m:e>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e>
                        <m:sup>
                          <m:r>
                            <a:rPr lang="en-US" sz="4600" b="0" i="1" dirty="0" smtClean="0">
                              <a:solidFill>
                                <a:schemeClr val="bg1">
                                  <a:lumMod val="95000"/>
                                </a:schemeClr>
                              </a:solidFill>
                              <a:latin typeface="Cambria Math" panose="02040503050406030204" pitchFamily="18" charset="0"/>
                            </a:rPr>
                            <m:t>2</m:t>
                          </m:r>
                        </m:sup>
                      </m:sSup>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𝑟</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𝑆</m:t>
                              </m:r>
                            </m:e>
                            <m:sub>
                              <m:r>
                                <a:rPr lang="en-US" sz="4600" b="0" i="1" dirty="0" smtClean="0">
                                  <a:solidFill>
                                    <a:schemeClr val="bg1">
                                      <a:lumMod val="95000"/>
                                    </a:schemeClr>
                                  </a:solidFill>
                                  <a:latin typeface="Cambria Math" panose="02040503050406030204" pitchFamily="18" charset="0"/>
                                </a:rPr>
                                <m:t>2</m:t>
                              </m:r>
                            </m:sub>
                          </m:sSub>
                        </m:e>
                      </m:d>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𝑐𝑎𝑡</m:t>
                          </m:r>
                        </m:sub>
                      </m:sSub>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𝐸</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𝑆</m:t>
                          </m:r>
                        </m:e>
                        <m:sub>
                          <m:r>
                            <a:rPr lang="en-US" sz="4600" b="0" i="1" dirty="0" smtClean="0">
                              <a:solidFill>
                                <a:schemeClr val="bg1">
                                  <a:lumMod val="95000"/>
                                </a:schemeClr>
                              </a:solidFill>
                              <a:latin typeface="Cambria Math" panose="02040503050406030204" pitchFamily="18" charset="0"/>
                            </a:rPr>
                            <m:t>2</m:t>
                          </m:r>
                        </m:sub>
                      </m:sSub>
                      <m:r>
                        <a:rPr lang="en-US" sz="4600" b="0" i="1" dirty="0" smtClean="0">
                          <a:solidFill>
                            <a:schemeClr val="bg1">
                              <a:lumMod val="95000"/>
                            </a:schemeClr>
                          </a:solidFill>
                          <a:latin typeface="Cambria Math" panose="02040503050406030204" pitchFamily="18" charset="0"/>
                        </a:rPr>
                        <m:t>]</m:t>
                      </m:r>
                    </m:oMath>
                  </m:oMathPara>
                </a14:m>
                <a:endParaRPr lang="en-US" sz="4600" b="0" i="1" dirty="0">
                  <a:solidFill>
                    <a:schemeClr val="bg1">
                      <a:lumMod val="95000"/>
                    </a:schemeClr>
                  </a:solidFill>
                </a:endParaRPr>
              </a:p>
            </p:txBody>
          </p:sp>
        </mc:Choice>
        <mc:Fallback xmlns="">
          <p:sp>
            <p:nvSpPr>
              <p:cNvPr id="26" name="TextBox 25">
                <a:extLst>
                  <a:ext uri="{FF2B5EF4-FFF2-40B4-BE49-F238E27FC236}">
                    <a16:creationId xmlns:a16="http://schemas.microsoft.com/office/drawing/2014/main" id="{2AB81294-08C2-014C-8B5B-45B6BA0AF5D9}"/>
                  </a:ext>
                </a:extLst>
              </p:cNvPr>
              <p:cNvSpPr txBox="1">
                <a:spLocks noRot="1" noChangeAspect="1" noMove="1" noResize="1" noEditPoints="1" noAdjustHandles="1" noChangeArrowheads="1" noChangeShapeType="1" noTextEdit="1"/>
              </p:cNvSpPr>
              <p:nvPr/>
            </p:nvSpPr>
            <p:spPr>
              <a:xfrm>
                <a:off x="1206499" y="9896810"/>
                <a:ext cx="11329629" cy="1441805"/>
              </a:xfrm>
              <a:prstGeom prst="rect">
                <a:avLst/>
              </a:prstGeom>
              <a:blipFill>
                <a:blip r:embed="rId7"/>
                <a:stretch>
                  <a:fillRect l="-1121" t="-87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2ED2C1-607E-E813-19D5-1B3450951E69}"/>
                  </a:ext>
                </a:extLst>
              </p:cNvPr>
              <p:cNvSpPr txBox="1"/>
              <p:nvPr/>
            </p:nvSpPr>
            <p:spPr>
              <a:xfrm>
                <a:off x="1740767" y="11690799"/>
                <a:ext cx="11329629" cy="1632370"/>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f>
                        <m:fPr>
                          <m:ctrlPr>
                            <a:rPr lang="en-US" sz="4600" i="1" dirty="0">
                              <a:solidFill>
                                <a:schemeClr val="bg1">
                                  <a:lumMod val="95000"/>
                                </a:schemeClr>
                              </a:solidFill>
                              <a:latin typeface="Cambria Math" panose="02040503050406030204" pitchFamily="18" charset="0"/>
                            </a:rPr>
                          </m:ctrlPr>
                        </m:fPr>
                        <m:num>
                          <m:sSub>
                            <m:sSubPr>
                              <m:ctrlPr>
                                <a:rPr lang="en-US" sz="4600" i="1" dirty="0" smtClean="0">
                                  <a:solidFill>
                                    <a:schemeClr val="bg1">
                                      <a:lumMod val="95000"/>
                                    </a:schemeClr>
                                  </a:solidFill>
                                  <a:latin typeface="Cambria Math" panose="02040503050406030204" pitchFamily="18" charset="0"/>
                                </a:rPr>
                              </m:ctrlPr>
                            </m:sSubPr>
                            <m:e>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𝑐𝑎𝑡</m:t>
                                  </m:r>
                                </m:sub>
                              </m:sSub>
                              <m:r>
                                <a:rPr lang="en-US" sz="4600" i="1" dirty="0">
                                  <a:solidFill>
                                    <a:schemeClr val="bg1">
                                      <a:lumMod val="95000"/>
                                    </a:schemeClr>
                                  </a:solidFill>
                                  <a:latin typeface="Cambria Math" panose="02040503050406030204" pitchFamily="18" charset="0"/>
                                </a:rPr>
                                <m:t>𝐸</m:t>
                              </m:r>
                            </m:e>
                            <m:sub>
                              <m:r>
                                <a:rPr lang="en-US" sz="4600" i="1" dirty="0">
                                  <a:solidFill>
                                    <a:schemeClr val="bg1">
                                      <a:lumMod val="95000"/>
                                    </a:schemeClr>
                                  </a:solidFill>
                                  <a:latin typeface="Cambria Math" panose="02040503050406030204" pitchFamily="18" charset="0"/>
                                </a:rPr>
                                <m:t>0</m:t>
                              </m:r>
                            </m:sub>
                          </m:sSub>
                          <m:sSup>
                            <m:sSupPr>
                              <m:ctrlPr>
                                <a:rPr lang="en-US" sz="4600" b="0" i="1" dirty="0" smtClean="0">
                                  <a:solidFill>
                                    <a:schemeClr val="bg1">
                                      <a:lumMod val="95000"/>
                                    </a:schemeClr>
                                  </a:solidFill>
                                  <a:latin typeface="Cambria Math" panose="02040503050406030204" pitchFamily="18" charset="0"/>
                                </a:rPr>
                              </m:ctrlPr>
                            </m:sSupPr>
                            <m:e>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e>
                            <m:sup>
                              <m:r>
                                <a:rPr lang="en-US" sz="4600" b="0" i="1" dirty="0" smtClean="0">
                                  <a:solidFill>
                                    <a:schemeClr val="bg1">
                                      <a:lumMod val="95000"/>
                                    </a:schemeClr>
                                  </a:solidFill>
                                  <a:latin typeface="Cambria Math" panose="02040503050406030204" pitchFamily="18" charset="0"/>
                                </a:rPr>
                                <m:t>2</m:t>
                              </m:r>
                            </m:sup>
                          </m:sSup>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𝑚</m:t>
                              </m:r>
                            </m:sub>
                          </m:sSub>
                          <m:r>
                            <a:rPr lang="en-US" sz="4600" b="0" i="1" dirty="0" smtClean="0">
                              <a:solidFill>
                                <a:schemeClr val="bg1">
                                  <a:lumMod val="95000"/>
                                </a:schemeClr>
                              </a:solidFill>
                              <a:latin typeface="Cambria Math" panose="02040503050406030204" pitchFamily="18" charset="0"/>
                            </a:rPr>
                            <m:t>+</m:t>
                          </m:r>
                          <m:sSup>
                            <m:sSupPr>
                              <m:ctrlPr>
                                <a:rPr lang="en-US" sz="4600" b="0" i="1" dirty="0" smtClean="0">
                                  <a:solidFill>
                                    <a:schemeClr val="bg1">
                                      <a:lumMod val="95000"/>
                                    </a:schemeClr>
                                  </a:solidFill>
                                  <a:latin typeface="Cambria Math" panose="02040503050406030204" pitchFamily="18" charset="0"/>
                                </a:rPr>
                              </m:ctrlPr>
                            </m:sSupPr>
                            <m:e>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e>
                            <m:sup>
                              <m:r>
                                <a:rPr lang="en-US" sz="4600" b="0" i="1" dirty="0" smtClean="0">
                                  <a:solidFill>
                                    <a:schemeClr val="bg1">
                                      <a:lumMod val="95000"/>
                                    </a:schemeClr>
                                  </a:solidFill>
                                  <a:latin typeface="Cambria Math" panose="02040503050406030204" pitchFamily="18" charset="0"/>
                                </a:rPr>
                                <m:t>2</m:t>
                              </m:r>
                            </m:sup>
                          </m:sSup>
                        </m:den>
                      </m:f>
                      <m:r>
                        <a:rPr lang="en-US" sz="4600" b="0" i="1" dirty="0" smtClean="0">
                          <a:solidFill>
                            <a:schemeClr val="bg1">
                              <a:lumMod val="95000"/>
                            </a:schemeClr>
                          </a:solidFill>
                          <a:latin typeface="Cambria Math" panose="02040503050406030204" pitchFamily="18" charset="0"/>
                        </a:rPr>
                        <m:t>=</m:t>
                      </m:r>
                      <m:f>
                        <m:fPr>
                          <m:ctrlPr>
                            <a:rPr lang="en-US" sz="4600" i="1" dirty="0">
                              <a:solidFill>
                                <a:schemeClr val="bg1">
                                  <a:lumMod val="95000"/>
                                </a:schemeClr>
                              </a:solidFill>
                              <a:latin typeface="Cambria Math" panose="02040503050406030204" pitchFamily="18" charset="0"/>
                            </a:rPr>
                          </m:ctrlPr>
                        </m:fPr>
                        <m:num>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𝑉</m:t>
                              </m:r>
                            </m:e>
                            <m:sub>
                              <m:r>
                                <a:rPr lang="en-US" sz="4600" i="1" dirty="0">
                                  <a:solidFill>
                                    <a:schemeClr val="bg1">
                                      <a:lumMod val="95000"/>
                                    </a:schemeClr>
                                  </a:solidFill>
                                  <a:latin typeface="Cambria Math" panose="02040503050406030204" pitchFamily="18" charset="0"/>
                                </a:rPr>
                                <m:t>𝑚𝑎𝑥</m:t>
                              </m:r>
                            </m:sub>
                          </m:sSub>
                          <m:sSup>
                            <m:sSupPr>
                              <m:ctrlPr>
                                <a:rPr lang="en-US" sz="4600" i="1" dirty="0">
                                  <a:solidFill>
                                    <a:schemeClr val="bg1">
                                      <a:lumMod val="95000"/>
                                    </a:schemeClr>
                                  </a:solidFill>
                                  <a:latin typeface="Cambria Math" panose="02040503050406030204" pitchFamily="18" charset="0"/>
                                </a:rPr>
                              </m:ctrlPr>
                            </m:sSupPr>
                            <m:e>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e>
                            <m:sup>
                              <m:r>
                                <a:rPr lang="en-US" sz="4600" i="1" dirty="0">
                                  <a:solidFill>
                                    <a:schemeClr val="bg1">
                                      <a:lumMod val="95000"/>
                                    </a:schemeClr>
                                  </a:solidFill>
                                  <a:latin typeface="Cambria Math" panose="02040503050406030204" pitchFamily="18" charset="0"/>
                                </a:rPr>
                                <m:t>2</m:t>
                              </m:r>
                            </m:sup>
                          </m:sSup>
                        </m:num>
                        <m:den>
                          <m:sSup>
                            <m:sSupPr>
                              <m:ctrlPr>
                                <a:rPr lang="en-US" sz="4600" b="0" i="1" dirty="0" smtClean="0">
                                  <a:solidFill>
                                    <a:schemeClr val="bg1">
                                      <a:lumMod val="95000"/>
                                    </a:schemeClr>
                                  </a:solidFill>
                                  <a:latin typeface="Cambria Math" panose="02040503050406030204" pitchFamily="18" charset="0"/>
                                </a:rPr>
                              </m:ctrlPr>
                            </m:sSupPr>
                            <m:e>
                              <m:r>
                                <a:rPr lang="en-US" sz="4600" b="0" i="1" dirty="0" smtClean="0">
                                  <a:solidFill>
                                    <a:schemeClr val="bg1">
                                      <a:lumMod val="95000"/>
                                    </a:schemeClr>
                                  </a:solidFill>
                                  <a:latin typeface="Cambria Math" panose="02040503050406030204" pitchFamily="18" charset="0"/>
                                </a:rPr>
                                <m:t>𝐾</m:t>
                              </m:r>
                            </m:e>
                            <m:sup>
                              <m:r>
                                <a:rPr lang="en-US" sz="4600" b="0" i="1" dirty="0" smtClean="0">
                                  <a:solidFill>
                                    <a:schemeClr val="bg1">
                                      <a:lumMod val="95000"/>
                                    </a:schemeClr>
                                  </a:solidFill>
                                  <a:latin typeface="Cambria Math" panose="02040503050406030204" pitchFamily="18" charset="0"/>
                                </a:rPr>
                                <m:t>2</m:t>
                              </m:r>
                            </m:sup>
                          </m:sSup>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e>
                            <m:sup>
                              <m:r>
                                <a:rPr lang="en-US" sz="4600" i="1" dirty="0">
                                  <a:solidFill>
                                    <a:schemeClr val="bg1">
                                      <a:lumMod val="95000"/>
                                    </a:schemeClr>
                                  </a:solidFill>
                                  <a:latin typeface="Cambria Math" panose="02040503050406030204" pitchFamily="18" charset="0"/>
                                </a:rPr>
                                <m:t>2</m:t>
                              </m:r>
                            </m:sup>
                          </m:sSup>
                        </m:den>
                      </m:f>
                      <m:r>
                        <a:rPr lang="en-US" sz="4600" b="0" i="1" dirty="0" smtClean="0">
                          <a:solidFill>
                            <a:schemeClr val="bg1">
                              <a:lumMod val="95000"/>
                            </a:schemeClr>
                          </a:solidFill>
                          <a:latin typeface="Cambria Math" panose="02040503050406030204" pitchFamily="18" charset="0"/>
                        </a:rPr>
                        <m:t>, </m:t>
                      </m:r>
                      <m:r>
                        <a:rPr lang="en-US" sz="4600" b="0" i="1" dirty="0" smtClean="0">
                          <a:solidFill>
                            <a:schemeClr val="bg1">
                              <a:lumMod val="95000"/>
                            </a:schemeClr>
                          </a:solidFill>
                          <a:latin typeface="Cambria Math" panose="02040503050406030204" pitchFamily="18" charset="0"/>
                        </a:rPr>
                        <m:t>𝐾</m:t>
                      </m:r>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𝑚</m:t>
                          </m:r>
                        </m:sub>
                      </m:sSub>
                    </m:oMath>
                  </m:oMathPara>
                </a14:m>
                <a:endParaRPr lang="en-US" sz="4600" b="0" i="1" dirty="0">
                  <a:solidFill>
                    <a:schemeClr val="bg1">
                      <a:lumMod val="95000"/>
                    </a:schemeClr>
                  </a:solidFill>
                </a:endParaRPr>
              </a:p>
            </p:txBody>
          </p:sp>
        </mc:Choice>
        <mc:Fallback xmlns="">
          <p:sp>
            <p:nvSpPr>
              <p:cNvPr id="27" name="TextBox 26">
                <a:extLst>
                  <a:ext uri="{FF2B5EF4-FFF2-40B4-BE49-F238E27FC236}">
                    <a16:creationId xmlns:a16="http://schemas.microsoft.com/office/drawing/2014/main" id="{0C2ED2C1-607E-E813-19D5-1B3450951E69}"/>
                  </a:ext>
                </a:extLst>
              </p:cNvPr>
              <p:cNvSpPr txBox="1">
                <a:spLocks noRot="1" noChangeAspect="1" noMove="1" noResize="1" noEditPoints="1" noAdjustHandles="1" noChangeArrowheads="1" noChangeShapeType="1" noTextEdit="1"/>
              </p:cNvSpPr>
              <p:nvPr/>
            </p:nvSpPr>
            <p:spPr>
              <a:xfrm>
                <a:off x="1740767" y="11690799"/>
                <a:ext cx="11329629" cy="1632370"/>
              </a:xfrm>
              <a:prstGeom prst="rect">
                <a:avLst/>
              </a:prstGeom>
              <a:blipFill>
                <a:blip r:embed="rId8"/>
                <a:stretch>
                  <a:fillRect l="-1008" b="-3077"/>
                </a:stretch>
              </a:blipFill>
            </p:spPr>
            <p:txBody>
              <a:bodyPr/>
              <a:lstStyle/>
              <a:p>
                <a:r>
                  <a:rPr lang="en-US">
                    <a:noFill/>
                  </a:rPr>
                  <a:t> </a:t>
                </a:r>
              </a:p>
            </p:txBody>
          </p:sp>
        </mc:Fallback>
      </mc:AlternateContent>
    </p:spTree>
    <p:extLst>
      <p:ext uri="{BB962C8B-B14F-4D97-AF65-F5344CB8AC3E}">
        <p14:creationId xmlns:p14="http://schemas.microsoft.com/office/powerpoint/2010/main" val="402136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 name="Google Shape;197;p11">
            <a:extLst>
              <a:ext uri="{FF2B5EF4-FFF2-40B4-BE49-F238E27FC236}">
                <a16:creationId xmlns:a16="http://schemas.microsoft.com/office/drawing/2014/main" id="{B5680503-3A2F-8C4F-E464-7F05AA565CE7}"/>
              </a:ext>
            </a:extLst>
          </p:cNvPr>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dirty="0">
                <a:latin typeface="Helvetica Neue"/>
                <a:ea typeface="Helvetica Neue"/>
                <a:cs typeface="Helvetica Neue"/>
                <a:sym typeface="Helvetica Neue"/>
              </a:rPr>
              <a:t>Hill functions</a:t>
            </a:r>
            <a:endParaRPr dirty="0"/>
          </a:p>
        </p:txBody>
      </p:sp>
      <p:sp>
        <p:nvSpPr>
          <p:cNvPr id="4" name="Google Shape;198;p11">
            <a:extLst>
              <a:ext uri="{FF2B5EF4-FFF2-40B4-BE49-F238E27FC236}">
                <a16:creationId xmlns:a16="http://schemas.microsoft.com/office/drawing/2014/main" id="{3A7D7EA6-70D7-ABDB-97B7-435686E369B4}"/>
              </a:ext>
            </a:extLst>
          </p:cNvPr>
          <p:cNvSpPr txBox="1">
            <a:spLocks noGrp="1"/>
          </p:cNvSpPr>
          <p:nvPr>
            <p:ph type="body" idx="1"/>
          </p:nvPr>
        </p:nvSpPr>
        <p:spPr>
          <a:xfrm>
            <a:off x="1328068" y="3775571"/>
            <a:ext cx="4667429" cy="1514484"/>
          </a:xfrm>
          <a:prstGeom prst="rect">
            <a:avLst/>
          </a:prstGeom>
          <a:noFill/>
          <a:ln>
            <a:noFill/>
          </a:ln>
        </p:spPr>
        <p:txBody>
          <a:bodyPr spcFirstLastPara="1" wrap="square" lIns="45700" tIns="45700" rIns="45700" bIns="45700" anchor="t" anchorCtr="0">
            <a:normAutofit/>
          </a:bodyPr>
          <a:lstStyle/>
          <a:p>
            <a:pPr marL="0" lvl="0" indent="0" algn="ctr"/>
            <a:r>
              <a:rPr lang="en-US" sz="4000" b="0" dirty="0"/>
              <a:t>S activates p: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3BDF33-229E-D520-E554-2B3CC5BF4AAE}"/>
                  </a:ext>
                </a:extLst>
              </p:cNvPr>
              <p:cNvSpPr txBox="1"/>
              <p:nvPr/>
            </p:nvSpPr>
            <p:spPr>
              <a:xfrm>
                <a:off x="5762160" y="3517623"/>
                <a:ext cx="5338458" cy="1569148"/>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𝛽</m:t>
                      </m:r>
                      <m:f>
                        <m:fPr>
                          <m:ctrlPr>
                            <a:rPr lang="en-US" sz="4600" i="1" dirty="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d>
                                <m:dPr>
                                  <m:begChr m:val="["/>
                                  <m:endChr m:val="]"/>
                                  <m:ctrlPr>
                                    <a:rPr lang="en-US" sz="4600" i="1" dirty="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e>
                            <m:sup>
                              <m:r>
                                <a:rPr lang="en-US" sz="4600" b="0" i="1" dirty="0" smtClean="0">
                                  <a:solidFill>
                                    <a:schemeClr val="bg1">
                                      <a:lumMod val="95000"/>
                                    </a:schemeClr>
                                  </a:solidFill>
                                  <a:latin typeface="Cambria Math" panose="02040503050406030204" pitchFamily="18" charset="0"/>
                                </a:rPr>
                                <m:t>𝑛</m:t>
                              </m:r>
                            </m:sup>
                          </m:sSup>
                        </m:num>
                        <m:den>
                          <m:sSup>
                            <m:sSupPr>
                              <m:ctrlPr>
                                <a:rPr lang="en-US" sz="4600" b="0" i="1" dirty="0" smtClean="0">
                                  <a:solidFill>
                                    <a:schemeClr val="bg1">
                                      <a:lumMod val="95000"/>
                                    </a:schemeClr>
                                  </a:solidFill>
                                  <a:latin typeface="Cambria Math" panose="02040503050406030204" pitchFamily="18" charset="0"/>
                                </a:rPr>
                              </m:ctrlPr>
                            </m:sSupPr>
                            <m:e>
                              <m:r>
                                <a:rPr lang="en-US" sz="4600" b="0" i="1" dirty="0" smtClean="0">
                                  <a:solidFill>
                                    <a:schemeClr val="bg1">
                                      <a:lumMod val="95000"/>
                                    </a:schemeClr>
                                  </a:solidFill>
                                  <a:latin typeface="Cambria Math" panose="02040503050406030204" pitchFamily="18" charset="0"/>
                                </a:rPr>
                                <m:t>𝐾</m:t>
                              </m:r>
                            </m:e>
                            <m:sup>
                              <m:r>
                                <a:rPr lang="en-US" sz="4600" b="0" i="1" dirty="0" smtClean="0">
                                  <a:solidFill>
                                    <a:schemeClr val="bg1">
                                      <a:lumMod val="95000"/>
                                    </a:schemeClr>
                                  </a:solidFill>
                                  <a:latin typeface="Cambria Math" panose="02040503050406030204" pitchFamily="18" charset="0"/>
                                </a:rPr>
                                <m:t>𝑛</m:t>
                              </m:r>
                            </m:sup>
                          </m:sSup>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begChr m:val="["/>
                                  <m:endChr m:val="]"/>
                                  <m:ctrlPr>
                                    <a:rPr lang="en-US" sz="4600" i="1" dirty="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e>
                            <m:sup>
                              <m:r>
                                <a:rPr lang="en-US" sz="4600" b="0" i="1" dirty="0" smtClean="0">
                                  <a:solidFill>
                                    <a:schemeClr val="bg1">
                                      <a:lumMod val="95000"/>
                                    </a:schemeClr>
                                  </a:solidFill>
                                  <a:latin typeface="Cambria Math" panose="02040503050406030204" pitchFamily="18" charset="0"/>
                                </a:rPr>
                                <m:t>𝑛</m:t>
                              </m:r>
                            </m:sup>
                          </m:sSup>
                        </m:den>
                      </m:f>
                    </m:oMath>
                  </m:oMathPara>
                </a14:m>
                <a:endParaRPr lang="en-US" sz="4600" b="0" i="1" dirty="0">
                  <a:solidFill>
                    <a:schemeClr val="bg1">
                      <a:lumMod val="95000"/>
                    </a:schemeClr>
                  </a:solidFill>
                </a:endParaRPr>
              </a:p>
            </p:txBody>
          </p:sp>
        </mc:Choice>
        <mc:Fallback xmlns="">
          <p:sp>
            <p:nvSpPr>
              <p:cNvPr id="3" name="TextBox 2">
                <a:extLst>
                  <a:ext uri="{FF2B5EF4-FFF2-40B4-BE49-F238E27FC236}">
                    <a16:creationId xmlns:a16="http://schemas.microsoft.com/office/drawing/2014/main" id="{B73BDF33-229E-D520-E554-2B3CC5BF4AAE}"/>
                  </a:ext>
                </a:extLst>
              </p:cNvPr>
              <p:cNvSpPr txBox="1">
                <a:spLocks noRot="1" noChangeAspect="1" noMove="1" noResize="1" noEditPoints="1" noAdjustHandles="1" noChangeArrowheads="1" noChangeShapeType="1" noTextEdit="1"/>
              </p:cNvSpPr>
              <p:nvPr/>
            </p:nvSpPr>
            <p:spPr>
              <a:xfrm>
                <a:off x="5762160" y="3517623"/>
                <a:ext cx="5338458" cy="1569148"/>
              </a:xfrm>
              <a:prstGeom prst="rect">
                <a:avLst/>
              </a:prstGeom>
              <a:blipFill>
                <a:blip r:embed="rId3"/>
                <a:stretch>
                  <a:fillRect l="-2133" b="-4000"/>
                </a:stretch>
              </a:blipFill>
            </p:spPr>
            <p:txBody>
              <a:bodyPr/>
              <a:lstStyle/>
              <a:p>
                <a:r>
                  <a:rPr lang="en-US">
                    <a:noFill/>
                  </a:rPr>
                  <a:t> </a:t>
                </a:r>
              </a:p>
            </p:txBody>
          </p:sp>
        </mc:Fallback>
      </mc:AlternateContent>
      <p:sp>
        <p:nvSpPr>
          <p:cNvPr id="7" name="Google Shape;198;p11">
            <a:extLst>
              <a:ext uri="{FF2B5EF4-FFF2-40B4-BE49-F238E27FC236}">
                <a16:creationId xmlns:a16="http://schemas.microsoft.com/office/drawing/2014/main" id="{B1C33CEC-6D97-339F-C401-B41FE627FE66}"/>
              </a:ext>
            </a:extLst>
          </p:cNvPr>
          <p:cNvSpPr txBox="1">
            <a:spLocks/>
          </p:cNvSpPr>
          <p:nvPr/>
        </p:nvSpPr>
        <p:spPr>
          <a:xfrm>
            <a:off x="1273610" y="5722738"/>
            <a:ext cx="10554596" cy="2703208"/>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r>
              <a:rPr lang="en-US" sz="4000" b="0" dirty="0"/>
              <a:t>K is called activation coefficient in units of concentration.</a:t>
            </a:r>
          </a:p>
          <a:p>
            <a:pPr marL="0" indent="0"/>
            <a:r>
              <a:rPr lang="el-GR" sz="4000" b="0" dirty="0"/>
              <a:t>β</a:t>
            </a:r>
            <a:r>
              <a:rPr lang="en-US" sz="4000" b="0" dirty="0"/>
              <a:t> is called maximal activity, and it is reached at high activator concentrations, [S] ≫ K.</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BCCB6D-C33F-5E19-FDE2-B97353857E5B}"/>
                  </a:ext>
                </a:extLst>
              </p:cNvPr>
              <p:cNvSpPr txBox="1"/>
              <p:nvPr/>
            </p:nvSpPr>
            <p:spPr>
              <a:xfrm>
                <a:off x="15152502" y="1664760"/>
                <a:ext cx="1424378" cy="1441805"/>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oMath>
                  </m:oMathPara>
                </a14:m>
                <a:endParaRPr lang="en-US" sz="4600" b="0" i="1" dirty="0">
                  <a:solidFill>
                    <a:schemeClr val="bg1">
                      <a:lumMod val="95000"/>
                    </a:schemeClr>
                  </a:solidFill>
                </a:endParaRPr>
              </a:p>
            </p:txBody>
          </p:sp>
        </mc:Choice>
        <mc:Fallback xmlns="">
          <p:sp>
            <p:nvSpPr>
              <p:cNvPr id="11" name="TextBox 10">
                <a:extLst>
                  <a:ext uri="{FF2B5EF4-FFF2-40B4-BE49-F238E27FC236}">
                    <a16:creationId xmlns:a16="http://schemas.microsoft.com/office/drawing/2014/main" id="{32BCCB6D-C33F-5E19-FDE2-B97353857E5B}"/>
                  </a:ext>
                </a:extLst>
              </p:cNvPr>
              <p:cNvSpPr txBox="1">
                <a:spLocks noRot="1" noChangeAspect="1" noMove="1" noResize="1" noEditPoints="1" noAdjustHandles="1" noChangeArrowheads="1" noChangeShapeType="1" noTextEdit="1"/>
              </p:cNvSpPr>
              <p:nvPr/>
            </p:nvSpPr>
            <p:spPr>
              <a:xfrm>
                <a:off x="15152502" y="1664760"/>
                <a:ext cx="1424378" cy="1441805"/>
              </a:xfrm>
              <a:prstGeom prst="rect">
                <a:avLst/>
              </a:prstGeom>
              <a:blipFill>
                <a:blip r:embed="rId4"/>
                <a:stretch>
                  <a:fillRect l="-7965" t="-877" r="-5310"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4FB95D-E90C-C458-66CF-6F82D3C58B5A}"/>
                  </a:ext>
                </a:extLst>
              </p:cNvPr>
              <p:cNvSpPr txBox="1"/>
              <p:nvPr/>
            </p:nvSpPr>
            <p:spPr>
              <a:xfrm>
                <a:off x="16475028" y="6355683"/>
                <a:ext cx="6540853" cy="800219"/>
              </a:xfrm>
              <a:prstGeom prst="rect">
                <a:avLst/>
              </a:prstGeom>
              <a:noFill/>
            </p:spPr>
            <p:txBody>
              <a:bodyPr wrap="square">
                <a:spAutoFit/>
              </a:bodyPr>
              <a:lstStyle/>
              <a:p>
                <a:pPr marL="0" lvl="0" indent="0"/>
                <a:r>
                  <a:rPr lang="en-US" sz="4000" b="0" dirty="0">
                    <a:solidFill>
                      <a:schemeClr val="bg1">
                        <a:lumMod val="95000"/>
                      </a:schemeClr>
                    </a:solidFill>
                  </a:rPr>
                  <a:t>Activator concentration,</a:t>
                </a:r>
                <a:r>
                  <a:rPr lang="en-US" sz="4600" b="0" dirty="0">
                    <a:solidFill>
                      <a:schemeClr val="bg1">
                        <a:lumMod val="95000"/>
                      </a:schemeClr>
                    </a:solidFill>
                  </a:rPr>
                  <a:t> </a:t>
                </a:r>
                <a14:m>
                  <m:oMath xmlns:m="http://schemas.openxmlformats.org/officeDocument/2006/math">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𝑆</m:t>
                    </m:r>
                    <m:r>
                      <a:rPr lang="en-US" sz="4600" b="0" i="1" dirty="0" smtClean="0">
                        <a:solidFill>
                          <a:schemeClr val="bg1">
                            <a:lumMod val="95000"/>
                          </a:schemeClr>
                        </a:solidFill>
                        <a:latin typeface="Cambria Math" panose="02040503050406030204" pitchFamily="18" charset="0"/>
                      </a:rPr>
                      <m:t>]</m:t>
                    </m:r>
                  </m:oMath>
                </a14:m>
                <a:endParaRPr lang="en-US" sz="4600" b="0" i="1" dirty="0">
                  <a:solidFill>
                    <a:schemeClr val="bg1">
                      <a:lumMod val="95000"/>
                    </a:schemeClr>
                  </a:solidFill>
                </a:endParaRPr>
              </a:p>
            </p:txBody>
          </p:sp>
        </mc:Choice>
        <mc:Fallback xmlns="">
          <p:sp>
            <p:nvSpPr>
              <p:cNvPr id="12" name="TextBox 11">
                <a:extLst>
                  <a:ext uri="{FF2B5EF4-FFF2-40B4-BE49-F238E27FC236}">
                    <a16:creationId xmlns:a16="http://schemas.microsoft.com/office/drawing/2014/main" id="{444FB95D-E90C-C458-66CF-6F82D3C58B5A}"/>
                  </a:ext>
                </a:extLst>
              </p:cNvPr>
              <p:cNvSpPr txBox="1">
                <a:spLocks noRot="1" noChangeAspect="1" noMove="1" noResize="1" noEditPoints="1" noAdjustHandles="1" noChangeArrowheads="1" noChangeShapeType="1" noTextEdit="1"/>
              </p:cNvSpPr>
              <p:nvPr/>
            </p:nvSpPr>
            <p:spPr>
              <a:xfrm>
                <a:off x="16475028" y="6355683"/>
                <a:ext cx="6540853" cy="800219"/>
              </a:xfrm>
              <a:prstGeom prst="rect">
                <a:avLst/>
              </a:prstGeom>
              <a:blipFill>
                <a:blip r:embed="rId5"/>
                <a:stretch>
                  <a:fillRect l="-3295" t="-4688" r="-388" b="-29688"/>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A432016F-C0AC-9F28-5674-655C85F3048A}"/>
              </a:ext>
            </a:extLst>
          </p:cNvPr>
          <p:cNvGrpSpPr/>
          <p:nvPr/>
        </p:nvGrpSpPr>
        <p:grpSpPr>
          <a:xfrm>
            <a:off x="16497330" y="1723247"/>
            <a:ext cx="6193224" cy="4661908"/>
            <a:chOff x="14786515" y="1723247"/>
            <a:chExt cx="6193224" cy="4661908"/>
          </a:xfrm>
        </p:grpSpPr>
        <p:pic>
          <p:nvPicPr>
            <p:cNvPr id="9" name="Picture 8">
              <a:extLst>
                <a:ext uri="{FF2B5EF4-FFF2-40B4-BE49-F238E27FC236}">
                  <a16:creationId xmlns:a16="http://schemas.microsoft.com/office/drawing/2014/main" id="{76965B54-2434-12C9-A50A-EF6DD47764EE}"/>
                </a:ext>
              </a:extLst>
            </p:cNvPr>
            <p:cNvPicPr>
              <a:picLocks noChangeAspect="1"/>
            </p:cNvPicPr>
            <p:nvPr/>
          </p:nvPicPr>
          <p:blipFill rotWithShape="1">
            <a:blip r:embed="rId6"/>
            <a:srcRect l="6045" b="6934"/>
            <a:stretch/>
          </p:blipFill>
          <p:spPr>
            <a:xfrm>
              <a:off x="14786515" y="1723247"/>
              <a:ext cx="6193224" cy="4661908"/>
            </a:xfrm>
            <a:prstGeom prst="rect">
              <a:avLst/>
            </a:prstGeom>
          </p:spPr>
        </p:pic>
        <p:sp>
          <p:nvSpPr>
            <p:cNvPr id="16" name="Rectangle 15">
              <a:extLst>
                <a:ext uri="{FF2B5EF4-FFF2-40B4-BE49-F238E27FC236}">
                  <a16:creationId xmlns:a16="http://schemas.microsoft.com/office/drawing/2014/main" id="{0A175D87-5BFB-1098-6380-8E0B0BC5E907}"/>
                </a:ext>
              </a:extLst>
            </p:cNvPr>
            <p:cNvSpPr/>
            <p:nvPr/>
          </p:nvSpPr>
          <p:spPr>
            <a:xfrm>
              <a:off x="15589405" y="1767851"/>
              <a:ext cx="1025912" cy="6624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633649C-7C5D-35CC-9170-FCD1A02BAEA9}"/>
              </a:ext>
            </a:extLst>
          </p:cNvPr>
          <p:cNvGrpSpPr/>
          <p:nvPr/>
        </p:nvGrpSpPr>
        <p:grpSpPr>
          <a:xfrm>
            <a:off x="1507193" y="7815180"/>
            <a:ext cx="21508687" cy="5570458"/>
            <a:chOff x="1507193" y="7815180"/>
            <a:chExt cx="21508687" cy="5570458"/>
          </a:xfrm>
        </p:grpSpPr>
        <p:pic>
          <p:nvPicPr>
            <p:cNvPr id="10" name="Picture 9">
              <a:extLst>
                <a:ext uri="{FF2B5EF4-FFF2-40B4-BE49-F238E27FC236}">
                  <a16:creationId xmlns:a16="http://schemas.microsoft.com/office/drawing/2014/main" id="{4B0F95CF-C483-9BCE-0CA1-C031EEA1A0A3}"/>
                </a:ext>
              </a:extLst>
            </p:cNvPr>
            <p:cNvPicPr>
              <a:picLocks noChangeAspect="1"/>
            </p:cNvPicPr>
            <p:nvPr/>
          </p:nvPicPr>
          <p:blipFill rotWithShape="1">
            <a:blip r:embed="rId7"/>
            <a:srcRect l="6045" b="8690"/>
            <a:stretch/>
          </p:blipFill>
          <p:spPr>
            <a:xfrm>
              <a:off x="16475028" y="7954295"/>
              <a:ext cx="6193224" cy="466190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5559C-C54C-DBD7-A596-F286EE10D03F}"/>
                    </a:ext>
                  </a:extLst>
                </p:cNvPr>
                <p:cNvSpPr txBox="1"/>
                <p:nvPr/>
              </p:nvSpPr>
              <p:spPr>
                <a:xfrm>
                  <a:off x="5762160" y="9818259"/>
                  <a:ext cx="5338458" cy="1569148"/>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𝛽</m:t>
                        </m:r>
                        <m:f>
                          <m:fPr>
                            <m:ctrlPr>
                              <a:rPr lang="en-US" sz="4600" i="1" dirty="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r>
                                  <a:rPr lang="en-US" sz="4600" b="0" i="1" dirty="0" smtClean="0">
                                    <a:solidFill>
                                      <a:schemeClr val="bg1">
                                        <a:lumMod val="95000"/>
                                      </a:schemeClr>
                                    </a:solidFill>
                                    <a:latin typeface="Cambria Math" panose="02040503050406030204" pitchFamily="18" charset="0"/>
                                  </a:rPr>
                                  <m:t>𝐾</m:t>
                                </m:r>
                              </m:e>
                              <m:sup>
                                <m:r>
                                  <a:rPr lang="en-US" sz="4600" b="0" i="1" dirty="0" smtClean="0">
                                    <a:solidFill>
                                      <a:schemeClr val="bg1">
                                        <a:lumMod val="95000"/>
                                      </a:schemeClr>
                                    </a:solidFill>
                                    <a:latin typeface="Cambria Math" panose="02040503050406030204" pitchFamily="18" charset="0"/>
                                  </a:rPr>
                                  <m:t>𝑛</m:t>
                                </m:r>
                              </m:sup>
                            </m:sSup>
                          </m:num>
                          <m:den>
                            <m:sSup>
                              <m:sSupPr>
                                <m:ctrlPr>
                                  <a:rPr lang="en-US" sz="4600" b="0" i="1" dirty="0" smtClean="0">
                                    <a:solidFill>
                                      <a:schemeClr val="bg1">
                                        <a:lumMod val="95000"/>
                                      </a:schemeClr>
                                    </a:solidFill>
                                    <a:latin typeface="Cambria Math" panose="02040503050406030204" pitchFamily="18" charset="0"/>
                                  </a:rPr>
                                </m:ctrlPr>
                              </m:sSupPr>
                              <m:e>
                                <m:r>
                                  <a:rPr lang="en-US" sz="4600" b="0" i="1" dirty="0" smtClean="0">
                                    <a:solidFill>
                                      <a:schemeClr val="bg1">
                                        <a:lumMod val="95000"/>
                                      </a:schemeClr>
                                    </a:solidFill>
                                    <a:latin typeface="Cambria Math" panose="02040503050406030204" pitchFamily="18" charset="0"/>
                                  </a:rPr>
                                  <m:t>𝐾</m:t>
                                </m:r>
                              </m:e>
                              <m:sup>
                                <m:r>
                                  <a:rPr lang="en-US" sz="4600" b="0" i="1" dirty="0" smtClean="0">
                                    <a:solidFill>
                                      <a:schemeClr val="bg1">
                                        <a:lumMod val="95000"/>
                                      </a:schemeClr>
                                    </a:solidFill>
                                    <a:latin typeface="Cambria Math" panose="02040503050406030204" pitchFamily="18" charset="0"/>
                                  </a:rPr>
                                  <m:t>𝑛</m:t>
                                </m:r>
                              </m:sup>
                            </m:sSup>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begChr m:val="["/>
                                    <m:endChr m:val="]"/>
                                    <m:ctrlPr>
                                      <a:rPr lang="en-US" sz="4600" i="1" dirty="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𝐼</m:t>
                                    </m:r>
                                  </m:e>
                                </m:d>
                              </m:e>
                              <m:sup>
                                <m:r>
                                  <a:rPr lang="en-US" sz="4600" b="0" i="1" dirty="0" smtClean="0">
                                    <a:solidFill>
                                      <a:schemeClr val="bg1">
                                        <a:lumMod val="95000"/>
                                      </a:schemeClr>
                                    </a:solidFill>
                                    <a:latin typeface="Cambria Math" panose="02040503050406030204" pitchFamily="18" charset="0"/>
                                  </a:rPr>
                                  <m:t>𝑛</m:t>
                                </m:r>
                              </m:sup>
                            </m:sSup>
                          </m:den>
                        </m:f>
                      </m:oMath>
                    </m:oMathPara>
                  </a14:m>
                  <a:endParaRPr lang="en-US" sz="4600" b="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6625559C-C54C-DBD7-A596-F286EE10D03F}"/>
                    </a:ext>
                  </a:extLst>
                </p:cNvPr>
                <p:cNvSpPr txBox="1">
                  <a:spLocks noRot="1" noChangeAspect="1" noMove="1" noResize="1" noEditPoints="1" noAdjustHandles="1" noChangeArrowheads="1" noChangeShapeType="1" noTextEdit="1"/>
                </p:cNvSpPr>
                <p:nvPr/>
              </p:nvSpPr>
              <p:spPr>
                <a:xfrm>
                  <a:off x="5762160" y="9818259"/>
                  <a:ext cx="5338458" cy="1569148"/>
                </a:xfrm>
                <a:prstGeom prst="rect">
                  <a:avLst/>
                </a:prstGeom>
                <a:blipFill>
                  <a:blip r:embed="rId8"/>
                  <a:stretch>
                    <a:fillRect l="-2133" t="-806" b="-3226"/>
                  </a:stretch>
                </a:blipFill>
              </p:spPr>
              <p:txBody>
                <a:bodyPr/>
                <a:lstStyle/>
                <a:p>
                  <a:r>
                    <a:rPr lang="en-US">
                      <a:noFill/>
                    </a:rPr>
                    <a:t> </a:t>
                  </a:r>
                </a:p>
              </p:txBody>
            </p:sp>
          </mc:Fallback>
        </mc:AlternateContent>
        <p:sp>
          <p:nvSpPr>
            <p:cNvPr id="6" name="Google Shape;198;p11">
              <a:extLst>
                <a:ext uri="{FF2B5EF4-FFF2-40B4-BE49-F238E27FC236}">
                  <a16:creationId xmlns:a16="http://schemas.microsoft.com/office/drawing/2014/main" id="{D47990A9-A261-A4C7-1986-7B2189D8B075}"/>
                </a:ext>
              </a:extLst>
            </p:cNvPr>
            <p:cNvSpPr txBox="1">
              <a:spLocks/>
            </p:cNvSpPr>
            <p:nvPr/>
          </p:nvSpPr>
          <p:spPr>
            <a:xfrm>
              <a:off x="1507193" y="10131701"/>
              <a:ext cx="4667429" cy="1514484"/>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ctr"/>
              <a:r>
                <a:rPr lang="en-US" sz="4000" b="0" dirty="0"/>
                <a:t>I inhibits 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C8E733-0B25-2133-816F-321DD93D5BCB}"/>
                    </a:ext>
                  </a:extLst>
                </p:cNvPr>
                <p:cNvSpPr txBox="1"/>
                <p:nvPr/>
              </p:nvSpPr>
              <p:spPr>
                <a:xfrm>
                  <a:off x="16475027" y="12585419"/>
                  <a:ext cx="6540853" cy="800219"/>
                </a:xfrm>
                <a:prstGeom prst="rect">
                  <a:avLst/>
                </a:prstGeom>
                <a:noFill/>
              </p:spPr>
              <p:txBody>
                <a:bodyPr wrap="square">
                  <a:spAutoFit/>
                </a:bodyPr>
                <a:lstStyle/>
                <a:p>
                  <a:pPr marL="0" lvl="0" indent="0"/>
                  <a:r>
                    <a:rPr lang="en-US" sz="4000" b="0" dirty="0">
                      <a:solidFill>
                        <a:schemeClr val="bg1">
                          <a:lumMod val="95000"/>
                        </a:schemeClr>
                      </a:solidFill>
                    </a:rPr>
                    <a:t>Inhibitor concentration,</a:t>
                  </a:r>
                  <a:r>
                    <a:rPr lang="en-US" sz="4600" b="0" dirty="0">
                      <a:solidFill>
                        <a:schemeClr val="bg1">
                          <a:lumMod val="95000"/>
                        </a:schemeClr>
                      </a:solidFill>
                    </a:rPr>
                    <a:t> </a:t>
                  </a:r>
                  <a14:m>
                    <m:oMath xmlns:m="http://schemas.openxmlformats.org/officeDocument/2006/math">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𝐼</m:t>
                      </m:r>
                      <m:r>
                        <a:rPr lang="en-US" sz="4600" b="0" i="1" dirty="0" smtClean="0">
                          <a:solidFill>
                            <a:schemeClr val="bg1">
                              <a:lumMod val="95000"/>
                            </a:schemeClr>
                          </a:solidFill>
                          <a:latin typeface="Cambria Math" panose="02040503050406030204" pitchFamily="18" charset="0"/>
                        </a:rPr>
                        <m:t>]</m:t>
                      </m:r>
                    </m:oMath>
                  </a14:m>
                  <a:endParaRPr lang="en-US" sz="4600" b="0" i="1" dirty="0">
                    <a:solidFill>
                      <a:schemeClr val="bg1">
                        <a:lumMod val="95000"/>
                      </a:schemeClr>
                    </a:solidFill>
                  </a:endParaRPr>
                </a:p>
              </p:txBody>
            </p:sp>
          </mc:Choice>
          <mc:Fallback xmlns="">
            <p:sp>
              <p:nvSpPr>
                <p:cNvPr id="13" name="TextBox 12">
                  <a:extLst>
                    <a:ext uri="{FF2B5EF4-FFF2-40B4-BE49-F238E27FC236}">
                      <a16:creationId xmlns:a16="http://schemas.microsoft.com/office/drawing/2014/main" id="{2AC8E733-0B25-2133-816F-321DD93D5BCB}"/>
                    </a:ext>
                  </a:extLst>
                </p:cNvPr>
                <p:cNvSpPr txBox="1">
                  <a:spLocks noRot="1" noChangeAspect="1" noMove="1" noResize="1" noEditPoints="1" noAdjustHandles="1" noChangeArrowheads="1" noChangeShapeType="1" noTextEdit="1"/>
                </p:cNvSpPr>
                <p:nvPr/>
              </p:nvSpPr>
              <p:spPr>
                <a:xfrm>
                  <a:off x="16475027" y="12585419"/>
                  <a:ext cx="6540853" cy="800219"/>
                </a:xfrm>
                <a:prstGeom prst="rect">
                  <a:avLst/>
                </a:prstGeom>
                <a:blipFill>
                  <a:blip r:embed="rId9"/>
                  <a:stretch>
                    <a:fillRect l="-3295" t="-4688"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0223D2-8A3D-C85E-3388-32ACDBFFB1B3}"/>
                    </a:ext>
                  </a:extLst>
                </p:cNvPr>
                <p:cNvSpPr txBox="1"/>
                <p:nvPr/>
              </p:nvSpPr>
              <p:spPr>
                <a:xfrm>
                  <a:off x="15050649" y="7815180"/>
                  <a:ext cx="1424378" cy="1441805"/>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oMath>
                    </m:oMathPara>
                  </a14:m>
                  <a:endParaRPr lang="en-US" sz="4600" b="0" i="1"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F00223D2-8A3D-C85E-3388-32ACDBFFB1B3}"/>
                    </a:ext>
                  </a:extLst>
                </p:cNvPr>
                <p:cNvSpPr txBox="1">
                  <a:spLocks noRot="1" noChangeAspect="1" noMove="1" noResize="1" noEditPoints="1" noAdjustHandles="1" noChangeArrowheads="1" noChangeShapeType="1" noTextEdit="1"/>
                </p:cNvSpPr>
                <p:nvPr/>
              </p:nvSpPr>
              <p:spPr>
                <a:xfrm>
                  <a:off x="15050649" y="7815180"/>
                  <a:ext cx="1424378" cy="1441805"/>
                </a:xfrm>
                <a:prstGeom prst="rect">
                  <a:avLst/>
                </a:prstGeom>
                <a:blipFill>
                  <a:blip r:embed="rId10"/>
                  <a:stretch>
                    <a:fillRect l="-7965" t="-870" r="-6195" b="-1043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E8AE6FF-79C8-A5BC-B29D-0466765BDBB1}"/>
                </a:ext>
              </a:extLst>
            </p:cNvPr>
            <p:cNvSpPr/>
            <p:nvPr/>
          </p:nvSpPr>
          <p:spPr>
            <a:xfrm>
              <a:off x="17300220" y="7998899"/>
              <a:ext cx="1182026" cy="5050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047B5B86-881D-2AF7-0ED5-57F40A8D0463}"/>
              </a:ext>
            </a:extLst>
          </p:cNvPr>
          <p:cNvGrpSpPr/>
          <p:nvPr/>
        </p:nvGrpSpPr>
        <p:grpSpPr>
          <a:xfrm>
            <a:off x="10702258" y="2874510"/>
            <a:ext cx="4080867" cy="9177566"/>
            <a:chOff x="10702258" y="2874510"/>
            <a:chExt cx="4080867" cy="9177566"/>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CD06E5-3963-8846-0D9A-0F23FFA7F05B}"/>
                    </a:ext>
                  </a:extLst>
                </p:cNvPr>
                <p:cNvSpPr txBox="1"/>
                <p:nvPr/>
              </p:nvSpPr>
              <p:spPr>
                <a:xfrm>
                  <a:off x="10934612" y="2874510"/>
                  <a:ext cx="3848513" cy="2937279"/>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r>
                          <a:rPr lang="en-US" sz="4600" b="0" i="1" dirty="0" smtClean="0">
                            <a:solidFill>
                              <a:schemeClr val="bg1">
                                <a:lumMod val="95000"/>
                              </a:schemeClr>
                            </a:solidFill>
                            <a:latin typeface="Cambria Math" panose="02040503050406030204" pitchFamily="18" charset="0"/>
                          </a:rPr>
                          <m:t>=</m:t>
                        </m:r>
                        <m:r>
                          <a:rPr lang="en-US" sz="4600" i="1" dirty="0">
                            <a:solidFill>
                              <a:schemeClr val="bg1">
                                <a:lumMod val="95000"/>
                              </a:schemeClr>
                            </a:solidFill>
                            <a:latin typeface="Cambria Math" panose="02040503050406030204" pitchFamily="18" charset="0"/>
                          </a:rPr>
                          <m:t>𝛽</m:t>
                        </m:r>
                        <m:f>
                          <m:fPr>
                            <m:ctrlPr>
                              <a:rPr lang="en-US" sz="4600" i="1" dirty="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r>
                                          <a:rPr lang="en-US" sz="4600" i="1" dirty="0">
                                            <a:solidFill>
                                              <a:schemeClr val="bg1">
                                                <a:lumMod val="95000"/>
                                              </a:schemeClr>
                                            </a:solidFill>
                                            <a:latin typeface="Cambria Math" panose="02040503050406030204" pitchFamily="18" charset="0"/>
                                          </a:rPr>
                                          <m:t>𝐾</m:t>
                                        </m:r>
                                      </m:den>
                                    </m:f>
                                  </m:e>
                                </m:d>
                              </m:e>
                              <m:sup>
                                <m:r>
                                  <a:rPr lang="en-US" sz="4600" i="1" dirty="0">
                                    <a:solidFill>
                                      <a:schemeClr val="bg1">
                                        <a:lumMod val="95000"/>
                                      </a:schemeClr>
                                    </a:solidFill>
                                    <a:latin typeface="Cambria Math" panose="02040503050406030204" pitchFamily="18" charset="0"/>
                                  </a:rPr>
                                  <m:t>𝑛</m:t>
                                </m:r>
                              </m:sup>
                            </m:sSup>
                          </m:num>
                          <m:den>
                            <m:r>
                              <a:rPr lang="en-US" sz="4600" i="1" dirty="0">
                                <a:solidFill>
                                  <a:schemeClr val="bg1">
                                    <a:lumMod val="95000"/>
                                  </a:schemeClr>
                                </a:solidFill>
                                <a:latin typeface="Cambria Math" panose="02040503050406030204" pitchFamily="18" charset="0"/>
                              </a:rPr>
                              <m:t>1+</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r>
                                          <a:rPr lang="en-US" sz="4600" i="1" dirty="0">
                                            <a:solidFill>
                                              <a:schemeClr val="bg1">
                                                <a:lumMod val="95000"/>
                                              </a:schemeClr>
                                            </a:solidFill>
                                            <a:latin typeface="Cambria Math" panose="02040503050406030204" pitchFamily="18" charset="0"/>
                                          </a:rPr>
                                          <m:t>𝐾</m:t>
                                        </m:r>
                                      </m:den>
                                    </m:f>
                                  </m:e>
                                </m:d>
                              </m:e>
                              <m:sup>
                                <m:r>
                                  <a:rPr lang="en-US" sz="4600" i="1" dirty="0">
                                    <a:solidFill>
                                      <a:schemeClr val="bg1">
                                        <a:lumMod val="95000"/>
                                      </a:schemeClr>
                                    </a:solidFill>
                                    <a:latin typeface="Cambria Math" panose="02040503050406030204" pitchFamily="18" charset="0"/>
                                  </a:rPr>
                                  <m:t>𝑛</m:t>
                                </m:r>
                              </m:sup>
                            </m:sSup>
                          </m:den>
                        </m:f>
                      </m:oMath>
                    </m:oMathPara>
                  </a14:m>
                  <a:endParaRPr lang="en-US" sz="4600" b="0" i="1" dirty="0">
                    <a:solidFill>
                      <a:schemeClr val="bg1">
                        <a:lumMod val="95000"/>
                      </a:schemeClr>
                    </a:solidFill>
                  </a:endParaRPr>
                </a:p>
              </p:txBody>
            </p:sp>
          </mc:Choice>
          <mc:Fallback xmlns="">
            <p:sp>
              <p:nvSpPr>
                <p:cNvPr id="20" name="TextBox 19">
                  <a:extLst>
                    <a:ext uri="{FF2B5EF4-FFF2-40B4-BE49-F238E27FC236}">
                      <a16:creationId xmlns:a16="http://schemas.microsoft.com/office/drawing/2014/main" id="{FBCD06E5-3963-8846-0D9A-0F23FFA7F05B}"/>
                    </a:ext>
                  </a:extLst>
                </p:cNvPr>
                <p:cNvSpPr txBox="1">
                  <a:spLocks noRot="1" noChangeAspect="1" noMove="1" noResize="1" noEditPoints="1" noAdjustHandles="1" noChangeArrowheads="1" noChangeShapeType="1" noTextEdit="1"/>
                </p:cNvSpPr>
                <p:nvPr/>
              </p:nvSpPr>
              <p:spPr>
                <a:xfrm>
                  <a:off x="10934612" y="2874510"/>
                  <a:ext cx="3848513" cy="2937279"/>
                </a:xfrm>
                <a:prstGeom prst="rect">
                  <a:avLst/>
                </a:prstGeom>
                <a:blipFill>
                  <a:blip r:embed="rId11"/>
                  <a:stretch>
                    <a:fillRect l="-990" r="-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574D26E-42F3-61DB-5243-038759B1B3BC}"/>
                    </a:ext>
                  </a:extLst>
                </p:cNvPr>
                <p:cNvSpPr txBox="1"/>
                <p:nvPr/>
              </p:nvSpPr>
              <p:spPr>
                <a:xfrm>
                  <a:off x="10702258" y="9818259"/>
                  <a:ext cx="3848513" cy="2233817"/>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r>
                          <a:rPr lang="en-US" sz="4600" b="0" i="1" dirty="0" smtClean="0">
                            <a:solidFill>
                              <a:schemeClr val="bg1">
                                <a:lumMod val="95000"/>
                              </a:schemeClr>
                            </a:solidFill>
                            <a:latin typeface="Cambria Math" panose="02040503050406030204" pitchFamily="18" charset="0"/>
                          </a:rPr>
                          <m:t>=</m:t>
                        </m:r>
                        <m:r>
                          <a:rPr lang="en-US" sz="4600" i="1" dirty="0">
                            <a:solidFill>
                              <a:schemeClr val="bg1">
                                <a:lumMod val="95000"/>
                              </a:schemeClr>
                            </a:solidFill>
                            <a:latin typeface="Cambria Math" panose="02040503050406030204" pitchFamily="18" charset="0"/>
                          </a:rPr>
                          <m:t>𝛽</m:t>
                        </m:r>
                        <m:f>
                          <m:fPr>
                            <m:ctrlPr>
                              <a:rPr lang="en-US" sz="4600" i="1" dirty="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1</m:t>
                            </m:r>
                          </m:num>
                          <m:den>
                            <m:r>
                              <a:rPr lang="en-US" sz="4600" i="1" dirty="0">
                                <a:solidFill>
                                  <a:schemeClr val="bg1">
                                    <a:lumMod val="95000"/>
                                  </a:schemeClr>
                                </a:solidFill>
                                <a:latin typeface="Cambria Math" panose="02040503050406030204" pitchFamily="18" charset="0"/>
                              </a:rPr>
                              <m:t>1+</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𝐼</m:t>
                                            </m:r>
                                          </m:e>
                                        </m:d>
                                      </m:num>
                                      <m:den>
                                        <m:r>
                                          <a:rPr lang="en-US" sz="4600" i="1" dirty="0">
                                            <a:solidFill>
                                              <a:schemeClr val="bg1">
                                                <a:lumMod val="95000"/>
                                              </a:schemeClr>
                                            </a:solidFill>
                                            <a:latin typeface="Cambria Math" panose="02040503050406030204" pitchFamily="18" charset="0"/>
                                          </a:rPr>
                                          <m:t>𝐾</m:t>
                                        </m:r>
                                      </m:den>
                                    </m:f>
                                  </m:e>
                                </m:d>
                              </m:e>
                              <m:sup>
                                <m:r>
                                  <a:rPr lang="en-US" sz="4600" i="1" dirty="0">
                                    <a:solidFill>
                                      <a:schemeClr val="bg1">
                                        <a:lumMod val="95000"/>
                                      </a:schemeClr>
                                    </a:solidFill>
                                    <a:latin typeface="Cambria Math" panose="02040503050406030204" pitchFamily="18" charset="0"/>
                                  </a:rPr>
                                  <m:t>𝑛</m:t>
                                </m:r>
                              </m:sup>
                            </m:sSup>
                          </m:den>
                        </m:f>
                      </m:oMath>
                    </m:oMathPara>
                  </a14:m>
                  <a:endParaRPr lang="en-US" sz="4600" b="0" i="1" dirty="0">
                    <a:solidFill>
                      <a:schemeClr val="bg1">
                        <a:lumMod val="95000"/>
                      </a:schemeClr>
                    </a:solidFill>
                  </a:endParaRPr>
                </a:p>
              </p:txBody>
            </p:sp>
          </mc:Choice>
          <mc:Fallback xmlns="">
            <p:sp>
              <p:nvSpPr>
                <p:cNvPr id="21" name="TextBox 20">
                  <a:extLst>
                    <a:ext uri="{FF2B5EF4-FFF2-40B4-BE49-F238E27FC236}">
                      <a16:creationId xmlns:a16="http://schemas.microsoft.com/office/drawing/2014/main" id="{A574D26E-42F3-61DB-5243-038759B1B3BC}"/>
                    </a:ext>
                  </a:extLst>
                </p:cNvPr>
                <p:cNvSpPr txBox="1">
                  <a:spLocks noRot="1" noChangeAspect="1" noMove="1" noResize="1" noEditPoints="1" noAdjustHandles="1" noChangeArrowheads="1" noChangeShapeType="1" noTextEdit="1"/>
                </p:cNvSpPr>
                <p:nvPr/>
              </p:nvSpPr>
              <p:spPr>
                <a:xfrm>
                  <a:off x="10702258" y="9818259"/>
                  <a:ext cx="3848513" cy="2233817"/>
                </a:xfrm>
                <a:prstGeom prst="rect">
                  <a:avLst/>
                </a:prstGeom>
                <a:blipFill>
                  <a:blip r:embed="rId12"/>
                  <a:stretch>
                    <a:fillRect l="-658" b="-1136"/>
                  </a:stretch>
                </a:blipFill>
              </p:spPr>
              <p:txBody>
                <a:bodyPr/>
                <a:lstStyle/>
                <a:p>
                  <a:r>
                    <a:rPr lang="en-US">
                      <a:noFill/>
                    </a:rPr>
                    <a:t> </a:t>
                  </a:r>
                </a:p>
              </p:txBody>
            </p:sp>
          </mc:Fallback>
        </mc:AlternateContent>
      </p:grpSp>
    </p:spTree>
    <p:extLst>
      <p:ext uri="{BB962C8B-B14F-4D97-AF65-F5344CB8AC3E}">
        <p14:creationId xmlns:p14="http://schemas.microsoft.com/office/powerpoint/2010/main" val="258131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78DE64-747A-138F-9067-AC7AD7C304C0}"/>
              </a:ext>
            </a:extLst>
          </p:cNvPr>
          <p:cNvPicPr>
            <a:picLocks noChangeAspect="1"/>
          </p:cNvPicPr>
          <p:nvPr/>
        </p:nvPicPr>
        <p:blipFill>
          <a:blip r:embed="rId2"/>
          <a:stretch>
            <a:fillRect/>
          </a:stretch>
        </p:blipFill>
        <p:spPr>
          <a:xfrm>
            <a:off x="11889258" y="429686"/>
            <a:ext cx="11860427" cy="12856627"/>
          </a:xfrm>
          <a:prstGeom prst="rect">
            <a:avLst/>
          </a:prstGeom>
        </p:spPr>
      </p:pic>
      <p:pic>
        <p:nvPicPr>
          <p:cNvPr id="6" name="Picture 5">
            <a:extLst>
              <a:ext uri="{FF2B5EF4-FFF2-40B4-BE49-F238E27FC236}">
                <a16:creationId xmlns:a16="http://schemas.microsoft.com/office/drawing/2014/main" id="{7ED8896B-9E16-C199-F761-DEED8E112F49}"/>
              </a:ext>
            </a:extLst>
          </p:cNvPr>
          <p:cNvPicPr>
            <a:picLocks noChangeAspect="1"/>
          </p:cNvPicPr>
          <p:nvPr/>
        </p:nvPicPr>
        <p:blipFill>
          <a:blip r:embed="rId3"/>
          <a:stretch>
            <a:fillRect/>
          </a:stretch>
        </p:blipFill>
        <p:spPr>
          <a:xfrm>
            <a:off x="2227368" y="5812281"/>
            <a:ext cx="7608032" cy="697687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0CE127-9825-B1C2-3692-AE7EF2652BE9}"/>
                  </a:ext>
                </a:extLst>
              </p:cNvPr>
              <p:cNvSpPr txBox="1"/>
              <p:nvPr/>
            </p:nvSpPr>
            <p:spPr>
              <a:xfrm>
                <a:off x="1233707" y="1714786"/>
                <a:ext cx="9595354" cy="3983848"/>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3600" i="1" smtClean="0">
                              <a:solidFill>
                                <a:schemeClr val="bg1">
                                  <a:lumMod val="95000"/>
                                </a:schemeClr>
                              </a:solidFill>
                              <a:latin typeface="Cambria Math" panose="02040503050406030204" pitchFamily="18" charset="0"/>
                            </a:rPr>
                          </m:ctrlPr>
                        </m:fPr>
                        <m:num>
                          <m:r>
                            <m:rPr>
                              <m:nor/>
                            </m:rPr>
                            <a:rPr lang="en-US" sz="3600" i="1">
                              <a:solidFill>
                                <a:schemeClr val="bg1">
                                  <a:lumMod val="95000"/>
                                </a:schemeClr>
                              </a:solidFill>
                              <a:latin typeface="Cambria Math" panose="02040503050406030204" pitchFamily="18" charset="0"/>
                            </a:rPr>
                            <m:t>d</m:t>
                          </m:r>
                          <m:r>
                            <m:rPr>
                              <m:nor/>
                            </m:rPr>
                            <a:rPr lang="en-US" sz="3600" i="1">
                              <a:solidFill>
                                <a:schemeClr val="bg1">
                                  <a:lumMod val="95000"/>
                                </a:schemeClr>
                              </a:solidFill>
                              <a:latin typeface="Cambria Math" panose="02040503050406030204" pitchFamily="18" charset="0"/>
                            </a:rPr>
                            <m:t>[</m:t>
                          </m:r>
                          <m:r>
                            <m:rPr>
                              <m:nor/>
                            </m:rPr>
                            <a:rPr lang="en-US" sz="3600" i="1">
                              <a:solidFill>
                                <a:schemeClr val="bg1">
                                  <a:lumMod val="95000"/>
                                </a:schemeClr>
                              </a:solidFill>
                              <a:latin typeface="Cambria Math" panose="02040503050406030204" pitchFamily="18" charset="0"/>
                            </a:rPr>
                            <m:t>mRNA</m:t>
                          </m:r>
                          <m:r>
                            <m:rPr>
                              <m:nor/>
                            </m:rPr>
                            <a:rPr lang="en-US" sz="3600" i="1">
                              <a:solidFill>
                                <a:schemeClr val="bg1">
                                  <a:lumMod val="95000"/>
                                </a:schemeClr>
                              </a:solidFill>
                              <a:latin typeface="Cambria Math" panose="02040503050406030204" pitchFamily="18" charset="0"/>
                            </a:rPr>
                            <m:t>]</m:t>
                          </m:r>
                        </m:num>
                        <m:den>
                          <m:r>
                            <a:rPr lang="en-US" sz="3600" i="1">
                              <a:solidFill>
                                <a:schemeClr val="bg1">
                                  <a:lumMod val="95000"/>
                                </a:schemeClr>
                              </a:solidFill>
                              <a:latin typeface="Cambria Math" panose="02040503050406030204" pitchFamily="18" charset="0"/>
                            </a:rPr>
                            <m:t>𝑑𝑡</m:t>
                          </m:r>
                        </m:den>
                      </m:f>
                      <m:r>
                        <a:rPr lang="en-US" sz="3600" i="1">
                          <a:solidFill>
                            <a:schemeClr val="bg1">
                              <a:lumMod val="95000"/>
                            </a:schemeClr>
                          </a:solidFill>
                          <a:latin typeface="Cambria Math" panose="02040503050406030204" pitchFamily="18" charset="0"/>
                        </a:rPr>
                        <m:t>=</m:t>
                      </m:r>
                      <m:f>
                        <m:fPr>
                          <m:ctrlPr>
                            <a:rPr lang="en-US" sz="3600" b="0" i="1" smtClean="0">
                              <a:solidFill>
                                <a:schemeClr val="bg1">
                                  <a:lumMod val="95000"/>
                                </a:schemeClr>
                              </a:solidFill>
                              <a:latin typeface="Cambria Math" panose="02040503050406030204" pitchFamily="18" charset="0"/>
                            </a:rPr>
                          </m:ctrlPr>
                        </m:fPr>
                        <m:num>
                          <m:sSub>
                            <m:sSubPr>
                              <m:ctrlPr>
                                <a:rPr lang="en-US" sz="3600" i="1" smtClean="0">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i="1">
                                  <a:solidFill>
                                    <a:schemeClr val="bg1">
                                      <a:lumMod val="95000"/>
                                    </a:schemeClr>
                                  </a:solidFill>
                                  <a:latin typeface="Cambria Math" panose="02040503050406030204" pitchFamily="18" charset="0"/>
                                </a:rPr>
                                <m:t>𝑡𝑟𝑠</m:t>
                              </m:r>
                            </m:sub>
                          </m:sSub>
                        </m:num>
                        <m:den>
                          <m:r>
                            <a:rPr lang="en-US" sz="3600" b="0" i="1" smtClean="0">
                              <a:solidFill>
                                <a:schemeClr val="bg1">
                                  <a:lumMod val="95000"/>
                                </a:schemeClr>
                              </a:solidFill>
                              <a:latin typeface="Cambria Math" panose="02040503050406030204" pitchFamily="18" charset="0"/>
                            </a:rPr>
                            <m:t>1+</m:t>
                          </m:r>
                          <m:f>
                            <m:fPr>
                              <m:ctrlPr>
                                <a:rPr lang="en-US" sz="3600" b="0" i="1" smtClean="0">
                                  <a:solidFill>
                                    <a:schemeClr val="bg1">
                                      <a:lumMod val="95000"/>
                                    </a:schemeClr>
                                  </a:solidFill>
                                  <a:latin typeface="Cambria Math" panose="02040503050406030204" pitchFamily="18" charset="0"/>
                                </a:rPr>
                              </m:ctrlPr>
                            </m:fPr>
                            <m:num>
                              <m:d>
                                <m:dPr>
                                  <m:begChr m:val="["/>
                                  <m:endChr m:val="]"/>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𝑝𝑟𝑜𝑡𝑒𝑖𝑛</m:t>
                                  </m:r>
                                </m:e>
                              </m:d>
                            </m:num>
                            <m:den>
                              <m:r>
                                <a:rPr lang="en-US" sz="3600" b="0" i="1" smtClean="0">
                                  <a:solidFill>
                                    <a:schemeClr val="bg1">
                                      <a:lumMod val="95000"/>
                                    </a:schemeClr>
                                  </a:solidFill>
                                  <a:latin typeface="Cambria Math" panose="02040503050406030204" pitchFamily="18" charset="0"/>
                                </a:rPr>
                                <m:t>𝐾</m:t>
                              </m:r>
                            </m:den>
                          </m:f>
                        </m:den>
                      </m:f>
                      <m:r>
                        <a:rPr lang="en-US" sz="3600" i="1">
                          <a:solidFill>
                            <a:schemeClr val="bg1">
                              <a:lumMod val="95000"/>
                            </a:schemeClr>
                          </a:solidFill>
                          <a:latin typeface="Cambria Math" panose="02040503050406030204" pitchFamily="18" charset="0"/>
                        </a:rPr>
                        <m:t>−</m:t>
                      </m:r>
                      <m:sSub>
                        <m:sSubPr>
                          <m:ctrlPr>
                            <a:rPr lang="en-US" sz="3600" i="1">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𝑚𝑙𝑜𝑠𝑠</m:t>
                          </m:r>
                        </m:sub>
                      </m:sSub>
                      <m:r>
                        <a:rPr lang="en-US" sz="3600" i="1">
                          <a:solidFill>
                            <a:schemeClr val="bg1">
                              <a:lumMod val="95000"/>
                            </a:schemeClr>
                          </a:solidFill>
                          <a:latin typeface="Cambria Math" panose="02040503050406030204" pitchFamily="18" charset="0"/>
                        </a:rPr>
                        <m:t>∗</m:t>
                      </m:r>
                      <m:d>
                        <m:dPr>
                          <m:begChr m:val="["/>
                          <m:endChr m:val="]"/>
                          <m:ctrlPr>
                            <a:rPr lang="en-US" sz="3600" i="1">
                              <a:solidFill>
                                <a:schemeClr val="bg1">
                                  <a:lumMod val="95000"/>
                                </a:schemeClr>
                              </a:solidFill>
                              <a:latin typeface="Cambria Math" panose="02040503050406030204" pitchFamily="18" charset="0"/>
                            </a:rPr>
                          </m:ctrlPr>
                        </m:dPr>
                        <m:e>
                          <m:r>
                            <a:rPr lang="en-US" sz="3600" i="1">
                              <a:solidFill>
                                <a:schemeClr val="bg1">
                                  <a:lumMod val="95000"/>
                                </a:schemeClr>
                              </a:solidFill>
                              <a:latin typeface="Cambria Math" panose="02040503050406030204" pitchFamily="18" charset="0"/>
                            </a:rPr>
                            <m:t>𝑚𝑅𝑁𝐴</m:t>
                          </m:r>
                        </m:e>
                      </m:d>
                    </m:oMath>
                  </m:oMathPara>
                </a14:m>
                <a:endParaRPr lang="en-US" sz="36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f>
                        <m:fPr>
                          <m:ctrlPr>
                            <a:rPr lang="en-US" sz="3600" b="0" i="1" smtClean="0">
                              <a:solidFill>
                                <a:schemeClr val="bg1">
                                  <a:lumMod val="95000"/>
                                </a:schemeClr>
                              </a:solidFill>
                              <a:latin typeface="Cambria Math" panose="02040503050406030204" pitchFamily="18" charset="0"/>
                            </a:rPr>
                          </m:ctrlPr>
                        </m:fPr>
                        <m:num>
                          <m:r>
                            <m:rPr>
                              <m:nor/>
                            </m:rPr>
                            <a:rPr lang="en-US" sz="3600" b="0" i="1" smtClean="0">
                              <a:solidFill>
                                <a:schemeClr val="bg1">
                                  <a:lumMod val="95000"/>
                                </a:schemeClr>
                              </a:solidFill>
                              <a:latin typeface="Cambria Math" panose="02040503050406030204" pitchFamily="18" charset="0"/>
                            </a:rPr>
                            <m:t>d</m:t>
                          </m:r>
                          <m:r>
                            <m:rPr>
                              <m:nor/>
                            </m:rPr>
                            <a:rPr lang="en-US" sz="3600" b="0" i="1" smtClean="0">
                              <a:solidFill>
                                <a:schemeClr val="bg1">
                                  <a:lumMod val="95000"/>
                                </a:schemeClr>
                              </a:solidFill>
                              <a:latin typeface="Cambria Math" panose="02040503050406030204" pitchFamily="18" charset="0"/>
                            </a:rPr>
                            <m:t>[</m:t>
                          </m:r>
                          <m:r>
                            <m:rPr>
                              <m:nor/>
                            </m:rPr>
                            <a:rPr lang="en-US" sz="3600" b="0" i="1" smtClean="0">
                              <a:solidFill>
                                <a:schemeClr val="bg1">
                                  <a:lumMod val="95000"/>
                                </a:schemeClr>
                              </a:solidFill>
                              <a:latin typeface="Cambria Math" panose="02040503050406030204" pitchFamily="18" charset="0"/>
                            </a:rPr>
                            <m:t>protein</m:t>
                          </m:r>
                          <m:r>
                            <m:rPr>
                              <m:nor/>
                            </m:rPr>
                            <a:rPr lang="en-US" sz="3600" b="0" i="1" smtClean="0">
                              <a:solidFill>
                                <a:schemeClr val="bg1">
                                  <a:lumMod val="95000"/>
                                </a:schemeClr>
                              </a:solidFill>
                              <a:latin typeface="Cambria Math" panose="02040503050406030204" pitchFamily="18" charset="0"/>
                            </a:rPr>
                            <m:t>]</m:t>
                          </m:r>
                        </m:num>
                        <m:den>
                          <m:r>
                            <a:rPr lang="en-US" sz="3600" b="0" i="1" smtClean="0">
                              <a:solidFill>
                                <a:schemeClr val="bg1">
                                  <a:lumMod val="95000"/>
                                </a:schemeClr>
                              </a:solidFill>
                              <a:latin typeface="Cambria Math" panose="02040503050406030204" pitchFamily="18" charset="0"/>
                            </a:rPr>
                            <m:t>𝑑</m:t>
                          </m:r>
                          <m:r>
                            <a:rPr lang="en-US" sz="3600" i="1">
                              <a:solidFill>
                                <a:schemeClr val="bg1">
                                  <a:lumMod val="95000"/>
                                </a:schemeClr>
                              </a:solidFill>
                              <a:latin typeface="Cambria Math" panose="02040503050406030204" pitchFamily="18" charset="0"/>
                            </a:rPr>
                            <m:t>𝑡</m:t>
                          </m:r>
                        </m:den>
                      </m:f>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𝑡𝑟𝑙</m:t>
                          </m:r>
                        </m:sub>
                      </m:sSub>
                      <m:r>
                        <a:rPr lang="en-US" sz="3600" b="0" i="1" smtClean="0">
                          <a:solidFill>
                            <a:schemeClr val="bg1">
                              <a:lumMod val="95000"/>
                            </a:schemeClr>
                          </a:solidFill>
                          <a:latin typeface="Cambria Math" panose="02040503050406030204" pitchFamily="18" charset="0"/>
                        </a:rPr>
                        <m:t>∗[</m:t>
                      </m:r>
                      <m:r>
                        <a:rPr lang="en-US" sz="3600" b="0" i="1" smtClean="0">
                          <a:solidFill>
                            <a:schemeClr val="bg1">
                              <a:lumMod val="95000"/>
                            </a:schemeClr>
                          </a:solidFill>
                          <a:latin typeface="Cambria Math" panose="02040503050406030204" pitchFamily="18" charset="0"/>
                        </a:rPr>
                        <m:t>𝑚𝑅𝑁𝐴</m:t>
                      </m:r>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𝑝𝑙𝑜𝑠𝑠</m:t>
                          </m:r>
                        </m:sub>
                      </m:sSub>
                      <m:r>
                        <a:rPr lang="en-US" sz="3600" b="0" i="1" smtClean="0">
                          <a:solidFill>
                            <a:schemeClr val="bg1">
                              <a:lumMod val="95000"/>
                            </a:schemeClr>
                          </a:solidFill>
                          <a:latin typeface="Cambria Math" panose="02040503050406030204" pitchFamily="18" charset="0"/>
                        </a:rPr>
                        <m:t>∗</m:t>
                      </m:r>
                      <m:d>
                        <m:dPr>
                          <m:begChr m:val="["/>
                          <m:endChr m:val="]"/>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𝑝𝑟𝑜𝑡𝑒𝑖𝑛</m:t>
                          </m:r>
                        </m:e>
                      </m:d>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E0CE127-9825-B1C2-3692-AE7EF2652BE9}"/>
                  </a:ext>
                </a:extLst>
              </p:cNvPr>
              <p:cNvSpPr txBox="1">
                <a:spLocks noRot="1" noChangeAspect="1" noMove="1" noResize="1" noEditPoints="1" noAdjustHandles="1" noChangeArrowheads="1" noChangeShapeType="1" noTextEdit="1"/>
              </p:cNvSpPr>
              <p:nvPr/>
            </p:nvSpPr>
            <p:spPr>
              <a:xfrm>
                <a:off x="1233707" y="1714786"/>
                <a:ext cx="9595354" cy="3983848"/>
              </a:xfrm>
              <a:prstGeom prst="rect">
                <a:avLst/>
              </a:prstGeom>
              <a:blipFill>
                <a:blip r:embed="rId4"/>
                <a:stretch>
                  <a:fillRect l="-118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13895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 name="Google Shape;197;p11">
            <a:extLst>
              <a:ext uri="{FF2B5EF4-FFF2-40B4-BE49-F238E27FC236}">
                <a16:creationId xmlns:a16="http://schemas.microsoft.com/office/drawing/2014/main" id="{5915C281-D760-49AC-DA8A-83B915C120E0}"/>
              </a:ext>
            </a:extLst>
          </p:cNvPr>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dirty="0">
                <a:latin typeface="Helvetica Neue"/>
                <a:ea typeface="Helvetica Neue"/>
                <a:cs typeface="Helvetica Neue"/>
                <a:sym typeface="Helvetica Neue"/>
              </a:rPr>
              <a:t>Multi input functions</a:t>
            </a:r>
            <a:endParaRPr dirty="0"/>
          </a:p>
        </p:txBody>
      </p:sp>
      <p:sp>
        <p:nvSpPr>
          <p:cNvPr id="3" name="Google Shape;198;p11">
            <a:extLst>
              <a:ext uri="{FF2B5EF4-FFF2-40B4-BE49-F238E27FC236}">
                <a16:creationId xmlns:a16="http://schemas.microsoft.com/office/drawing/2014/main" id="{F3590DE2-A53D-F214-EE09-B851ED4FC3F3}"/>
              </a:ext>
            </a:extLst>
          </p:cNvPr>
          <p:cNvSpPr txBox="1">
            <a:spLocks noGrp="1"/>
          </p:cNvSpPr>
          <p:nvPr>
            <p:ph type="body" idx="1"/>
          </p:nvPr>
        </p:nvSpPr>
        <p:spPr>
          <a:xfrm>
            <a:off x="1206500" y="2245961"/>
            <a:ext cx="21971000" cy="2313615"/>
          </a:xfrm>
          <a:prstGeom prst="rect">
            <a:avLst/>
          </a:prstGeom>
          <a:noFill/>
          <a:ln>
            <a:noFill/>
          </a:ln>
        </p:spPr>
        <p:txBody>
          <a:bodyPr spcFirstLastPara="1" wrap="square" lIns="45700" tIns="45700" rIns="45700" bIns="45700" anchor="t" anchorCtr="0">
            <a:normAutofit/>
          </a:bodyPr>
          <a:lstStyle/>
          <a:p>
            <a:pPr marL="0" indent="0"/>
            <a:r>
              <a:rPr lang="en-US" sz="4400" b="0" dirty="0">
                <a:effectLst/>
                <a:latin typeface="Helvetica" pitchFamily="2" charset="0"/>
              </a:rPr>
              <a:t>Many proteins and genes are regulated by more than one regulator. The combined effect is described by multi-dimensional Hill functions. </a:t>
            </a:r>
          </a:p>
          <a:p>
            <a:pPr marL="0" indent="0"/>
            <a:endParaRPr lang="en-US" sz="4400" b="0" dirty="0">
              <a:latin typeface="Helvetica" pitchFamily="2"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3C00BC-56CB-4C75-434B-870185C2F1EF}"/>
                  </a:ext>
                </a:extLst>
              </p:cNvPr>
              <p:cNvSpPr txBox="1"/>
              <p:nvPr/>
            </p:nvSpPr>
            <p:spPr>
              <a:xfrm>
                <a:off x="1091697" y="5503474"/>
                <a:ext cx="19637911" cy="2943050"/>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𝛾</m:t>
                      </m:r>
                      <m:f>
                        <m:fPr>
                          <m:ctrlPr>
                            <a:rPr lang="en-US" sz="4600" i="1" dirty="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d>
                                <m:dPr>
                                  <m:ctrlPr>
                                    <a:rPr lang="en-US" sz="4600" b="0" i="1" dirty="0" smtClean="0">
                                      <a:solidFill>
                                        <a:schemeClr val="bg1">
                                          <a:lumMod val="95000"/>
                                        </a:schemeClr>
                                      </a:solidFill>
                                      <a:latin typeface="Cambria Math" panose="02040503050406030204" pitchFamily="18" charset="0"/>
                                    </a:rPr>
                                  </m:ctrlPr>
                                </m:dPr>
                                <m:e>
                                  <m:f>
                                    <m:fPr>
                                      <m:ctrlPr>
                                        <a:rPr lang="en-US" sz="4600" b="0" i="1" dirty="0" smtClean="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b="0" i="1" dirty="0" smtClean="0">
                                  <a:solidFill>
                                    <a:schemeClr val="bg1">
                                      <a:lumMod val="95000"/>
                                    </a:schemeClr>
                                  </a:solidFill>
                                  <a:latin typeface="Cambria Math" panose="02040503050406030204" pitchFamily="18" charset="0"/>
                                </a:rPr>
                                <m:t>𝑛</m:t>
                              </m:r>
                            </m:sup>
                          </m:sSup>
                        </m:num>
                        <m:den>
                          <m:r>
                            <a:rPr lang="en-US" sz="4600" b="0" i="1" dirty="0" smtClean="0">
                              <a:solidFill>
                                <a:schemeClr val="bg1">
                                  <a:lumMod val="95000"/>
                                </a:schemeClr>
                              </a:solidFill>
                              <a:latin typeface="Cambria Math" panose="02040503050406030204" pitchFamily="18" charset="0"/>
                            </a:rPr>
                            <m:t>1</m:t>
                          </m:r>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den>
                      </m:f>
                      <m:r>
                        <a:rPr lang="en-US" sz="4600" b="0" i="1" dirty="0" smtClean="0">
                          <a:solidFill>
                            <a:schemeClr val="bg1">
                              <a:lumMod val="95000"/>
                            </a:schemeClr>
                          </a:solidFill>
                          <a:latin typeface="Cambria Math" panose="02040503050406030204" pitchFamily="18" charset="0"/>
                        </a:rPr>
                        <m:t>∗</m:t>
                      </m:r>
                      <m:f>
                        <m:fPr>
                          <m:ctrlPr>
                            <a:rPr lang="en-US" sz="4600" i="1" dirty="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1</m:t>
                          </m:r>
                        </m:num>
                        <m:den>
                          <m:r>
                            <a:rPr lang="en-US" sz="4600" i="1" dirty="0">
                              <a:solidFill>
                                <a:schemeClr val="bg1">
                                  <a:lumMod val="95000"/>
                                </a:schemeClr>
                              </a:solidFill>
                              <a:latin typeface="Cambria Math" panose="02040503050406030204" pitchFamily="18" charset="0"/>
                            </a:rPr>
                            <m:t>1+</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𝐼</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2</m:t>
                                          </m:r>
                                        </m:sub>
                                      </m:sSub>
                                    </m:den>
                                  </m:f>
                                </m:e>
                              </m:d>
                            </m:e>
                            <m:sup>
                              <m:r>
                                <a:rPr lang="en-US" sz="4600" b="0" i="1" dirty="0" smtClean="0">
                                  <a:solidFill>
                                    <a:schemeClr val="bg1">
                                      <a:lumMod val="95000"/>
                                    </a:schemeClr>
                                  </a:solidFill>
                                  <a:latin typeface="Cambria Math" panose="02040503050406030204" pitchFamily="18" charset="0"/>
                                </a:rPr>
                                <m:t>𝑚</m:t>
                              </m:r>
                            </m:sup>
                          </m:sSup>
                        </m:den>
                      </m:f>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𝛾</m:t>
                      </m:r>
                      <m:f>
                        <m:fPr>
                          <m:ctrlPr>
                            <a:rPr lang="en-US" sz="4600" b="0" i="1" dirty="0" smtClean="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r>
                                        <a:rPr lang="en-US" sz="4600" i="1" dirty="0">
                                          <a:solidFill>
                                            <a:schemeClr val="bg1">
                                              <a:lumMod val="95000"/>
                                            </a:schemeClr>
                                          </a:solidFill>
                                          <a:latin typeface="Cambria Math" panose="02040503050406030204" pitchFamily="18" charset="0"/>
                                        </a:rPr>
                                        <m:t>𝐾</m:t>
                                      </m:r>
                                    </m:den>
                                  </m:f>
                                </m:e>
                              </m:d>
                            </m:e>
                            <m:sup>
                              <m:r>
                                <a:rPr lang="en-US" sz="4600" i="1" dirty="0">
                                  <a:solidFill>
                                    <a:schemeClr val="bg1">
                                      <a:lumMod val="95000"/>
                                    </a:schemeClr>
                                  </a:solidFill>
                                  <a:latin typeface="Cambria Math" panose="02040503050406030204" pitchFamily="18" charset="0"/>
                                </a:rPr>
                                <m:t>𝑛</m:t>
                              </m:r>
                            </m:sup>
                          </m:sSup>
                        </m:num>
                        <m:den>
                          <m:r>
                            <a:rPr lang="en-US" sz="4600" b="0" i="1" dirty="0" smtClean="0">
                              <a:solidFill>
                                <a:schemeClr val="bg1">
                                  <a:lumMod val="95000"/>
                                </a:schemeClr>
                              </a:solidFill>
                              <a:latin typeface="Cambria Math" panose="02040503050406030204" pitchFamily="18" charset="0"/>
                            </a:rPr>
                            <m:t>1+</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r>
                            <a:rPr lang="en-US" sz="4600" b="0" i="1" dirty="0" smtClean="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𝐼</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2</m:t>
                                          </m:r>
                                        </m:sub>
                                      </m:sSub>
                                    </m:den>
                                  </m:f>
                                </m:e>
                              </m:d>
                            </m:e>
                            <m:sup>
                              <m:r>
                                <a:rPr lang="en-US" sz="4600" b="0" i="1" dirty="0" smtClean="0">
                                  <a:solidFill>
                                    <a:schemeClr val="bg1">
                                      <a:lumMod val="95000"/>
                                    </a:schemeClr>
                                  </a:solidFill>
                                  <a:latin typeface="Cambria Math" panose="02040503050406030204" pitchFamily="18" charset="0"/>
                                </a:rPr>
                                <m:t>𝑚</m:t>
                              </m:r>
                            </m:sup>
                          </m:sSup>
                          <m:r>
                            <a:rPr lang="en-US" sz="4600" b="0" i="1" dirty="0" smtClean="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sSup>
                            <m:sSupPr>
                              <m:ctrlPr>
                                <a:rPr lang="en-US" sz="4600" i="1" dirty="0">
                                  <a:solidFill>
                                    <a:schemeClr val="bg1">
                                      <a:lumMod val="95000"/>
                                    </a:schemeClr>
                                  </a:solidFill>
                                  <a:latin typeface="Cambria Math" panose="02040503050406030204" pitchFamily="18" charset="0"/>
                                </a:rPr>
                              </m:ctrlPr>
                            </m:sSupPr>
                            <m:e>
                              <m:r>
                                <a:rPr lang="en-US" sz="4600" b="0" i="1" dirty="0" smtClean="0">
                                  <a:solidFill>
                                    <a:schemeClr val="bg1">
                                      <a:lumMod val="95000"/>
                                    </a:schemeClr>
                                  </a:solidFill>
                                  <a:latin typeface="Cambria Math" panose="02040503050406030204" pitchFamily="18" charset="0"/>
                                </a:rPr>
                                <m:t>∗</m:t>
                              </m:r>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𝐼</m:t>
                                      </m:r>
                                      <m:r>
                                        <a:rPr lang="en-US" sz="4600" b="0" i="1" dirty="0" smtClean="0">
                                          <a:solidFill>
                                            <a:schemeClr val="bg1">
                                              <a:lumMod val="95000"/>
                                            </a:schemeClr>
                                          </a:solidFill>
                                          <a:latin typeface="Cambria Math" panose="02040503050406030204" pitchFamily="18" charset="0"/>
                                        </a:rPr>
                                        <m:t>]</m:t>
                                      </m:r>
                                    </m:num>
                                    <m:den>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2</m:t>
                                          </m:r>
                                        </m:sub>
                                      </m:sSub>
                                    </m:den>
                                  </m:f>
                                </m:e>
                              </m:d>
                            </m:e>
                            <m:sup>
                              <m:r>
                                <a:rPr lang="en-US" sz="4600" b="0" i="1" dirty="0" smtClean="0">
                                  <a:solidFill>
                                    <a:schemeClr val="bg1">
                                      <a:lumMod val="95000"/>
                                    </a:schemeClr>
                                  </a:solidFill>
                                  <a:latin typeface="Cambria Math" panose="02040503050406030204" pitchFamily="18" charset="0"/>
                                </a:rPr>
                                <m:t>𝑚</m:t>
                              </m:r>
                            </m:sup>
                          </m:sSup>
                        </m:den>
                      </m:f>
                    </m:oMath>
                  </m:oMathPara>
                </a14:m>
                <a:endParaRPr lang="en-US" sz="4600" b="0" i="1" dirty="0">
                  <a:solidFill>
                    <a:schemeClr val="bg1">
                      <a:lumMod val="95000"/>
                    </a:schemeClr>
                  </a:solidFill>
                </a:endParaRPr>
              </a:p>
            </p:txBody>
          </p:sp>
        </mc:Choice>
        <mc:Fallback xmlns="">
          <p:sp>
            <p:nvSpPr>
              <p:cNvPr id="6" name="TextBox 5">
                <a:extLst>
                  <a:ext uri="{FF2B5EF4-FFF2-40B4-BE49-F238E27FC236}">
                    <a16:creationId xmlns:a16="http://schemas.microsoft.com/office/drawing/2014/main" id="{4A3C00BC-56CB-4C75-434B-870185C2F1EF}"/>
                  </a:ext>
                </a:extLst>
              </p:cNvPr>
              <p:cNvSpPr txBox="1">
                <a:spLocks noRot="1" noChangeAspect="1" noMove="1" noResize="1" noEditPoints="1" noAdjustHandles="1" noChangeArrowheads="1" noChangeShapeType="1" noTextEdit="1"/>
              </p:cNvSpPr>
              <p:nvPr/>
            </p:nvSpPr>
            <p:spPr>
              <a:xfrm>
                <a:off x="1091697" y="5503474"/>
                <a:ext cx="19637911" cy="2943050"/>
              </a:xfrm>
              <a:prstGeom prst="rect">
                <a:avLst/>
              </a:prstGeom>
              <a:blipFill>
                <a:blip r:embed="rId3"/>
                <a:stretch>
                  <a:fillRect l="-581" b="-2146"/>
                </a:stretch>
              </a:blipFill>
            </p:spPr>
            <p:txBody>
              <a:bodyPr/>
              <a:lstStyle/>
              <a:p>
                <a:r>
                  <a:rPr lang="en-US">
                    <a:noFill/>
                  </a:rPr>
                  <a:t> </a:t>
                </a:r>
              </a:p>
            </p:txBody>
          </p:sp>
        </mc:Fallback>
      </mc:AlternateContent>
      <p:sp>
        <p:nvSpPr>
          <p:cNvPr id="7" name="Google Shape;198;p11">
            <a:extLst>
              <a:ext uri="{FF2B5EF4-FFF2-40B4-BE49-F238E27FC236}">
                <a16:creationId xmlns:a16="http://schemas.microsoft.com/office/drawing/2014/main" id="{F16301C2-9DC8-0E42-1D10-A7B69870C6F1}"/>
              </a:ext>
            </a:extLst>
          </p:cNvPr>
          <p:cNvSpPr txBox="1">
            <a:spLocks/>
          </p:cNvSpPr>
          <p:nvPr/>
        </p:nvSpPr>
        <p:spPr>
          <a:xfrm>
            <a:off x="3288548" y="4579836"/>
            <a:ext cx="2752035" cy="679827"/>
          </a:xfrm>
          <a:prstGeom prst="rect">
            <a:avLst/>
          </a:prstGeom>
          <a:solidFill>
            <a:schemeClr val="accent3">
              <a:lumMod val="40000"/>
              <a:lumOff val="60000"/>
            </a:schemeClr>
          </a:solid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ctr"/>
            <a:r>
              <a:rPr lang="en-US" sz="4000" b="0" dirty="0">
                <a:solidFill>
                  <a:schemeClr val="tx1">
                    <a:lumMod val="95000"/>
                    <a:lumOff val="5000"/>
                  </a:schemeClr>
                </a:solidFill>
                <a:latin typeface="Helvetica" pitchFamily="2" charset="0"/>
              </a:rPr>
              <a:t>Activator S</a:t>
            </a:r>
          </a:p>
          <a:p>
            <a:pPr marL="0" indent="0" algn="ctr"/>
            <a:endParaRPr lang="en-US" sz="4000" b="0" dirty="0">
              <a:solidFill>
                <a:schemeClr val="tx1">
                  <a:lumMod val="95000"/>
                  <a:lumOff val="5000"/>
                </a:schemeClr>
              </a:solidFill>
              <a:latin typeface="Helvetica" pitchFamily="2" charset="0"/>
            </a:endParaRPr>
          </a:p>
        </p:txBody>
      </p:sp>
      <p:sp>
        <p:nvSpPr>
          <p:cNvPr id="8" name="Google Shape;198;p11">
            <a:extLst>
              <a:ext uri="{FF2B5EF4-FFF2-40B4-BE49-F238E27FC236}">
                <a16:creationId xmlns:a16="http://schemas.microsoft.com/office/drawing/2014/main" id="{5B1B252E-5041-9353-F332-6DCF73D0BC73}"/>
              </a:ext>
            </a:extLst>
          </p:cNvPr>
          <p:cNvSpPr txBox="1">
            <a:spLocks/>
          </p:cNvSpPr>
          <p:nvPr/>
        </p:nvSpPr>
        <p:spPr>
          <a:xfrm>
            <a:off x="6331531" y="4579836"/>
            <a:ext cx="2399866" cy="679827"/>
          </a:xfrm>
          <a:prstGeom prst="rect">
            <a:avLst/>
          </a:prstGeom>
          <a:solidFill>
            <a:schemeClr val="accent5">
              <a:lumMod val="40000"/>
              <a:lumOff val="60000"/>
            </a:schemeClr>
          </a:solid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ctr"/>
            <a:r>
              <a:rPr lang="en-US" sz="4000" b="0" dirty="0">
                <a:solidFill>
                  <a:schemeClr val="tx1">
                    <a:lumMod val="95000"/>
                    <a:lumOff val="5000"/>
                  </a:schemeClr>
                </a:solidFill>
                <a:latin typeface="Helvetica" pitchFamily="2" charset="0"/>
              </a:rPr>
              <a:t>Inhibitor I</a:t>
            </a:r>
          </a:p>
          <a:p>
            <a:pPr marL="0" indent="0" algn="ctr"/>
            <a:endParaRPr lang="en-US" sz="4000" b="0" dirty="0">
              <a:solidFill>
                <a:schemeClr val="tx1">
                  <a:lumMod val="95000"/>
                  <a:lumOff val="5000"/>
                </a:schemeClr>
              </a:solidFill>
              <a:latin typeface="Helvetica" pitchFamily="2"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B822C0-E048-7B8F-13AE-6D658944FF9F}"/>
                  </a:ext>
                </a:extLst>
              </p:cNvPr>
              <p:cNvSpPr txBox="1"/>
              <p:nvPr/>
            </p:nvSpPr>
            <p:spPr>
              <a:xfrm>
                <a:off x="1091696" y="9380014"/>
                <a:ext cx="7533317" cy="2943050"/>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𝛾</m:t>
                      </m:r>
                      <m:f>
                        <m:fPr>
                          <m:ctrlPr>
                            <a:rPr lang="en-US" sz="4600" i="1" dirty="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d>
                                <m:dPr>
                                  <m:ctrlPr>
                                    <a:rPr lang="en-US" sz="4600" b="0" i="1" dirty="0" smtClean="0">
                                      <a:solidFill>
                                        <a:schemeClr val="bg1">
                                          <a:lumMod val="95000"/>
                                        </a:schemeClr>
                                      </a:solidFill>
                                      <a:latin typeface="Cambria Math" panose="02040503050406030204" pitchFamily="18" charset="0"/>
                                    </a:rPr>
                                  </m:ctrlPr>
                                </m:dPr>
                                <m:e>
                                  <m:f>
                                    <m:fPr>
                                      <m:ctrlPr>
                                        <a:rPr lang="en-US" sz="4600" b="0" i="1" dirty="0" smtClean="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b="0" i="1" dirty="0" smtClean="0">
                                  <a:solidFill>
                                    <a:schemeClr val="bg1">
                                      <a:lumMod val="95000"/>
                                    </a:schemeClr>
                                  </a:solidFill>
                                  <a:latin typeface="Cambria Math" panose="02040503050406030204" pitchFamily="18" charset="0"/>
                                </a:rPr>
                                <m:t>𝑛</m:t>
                              </m:r>
                            </m:sup>
                          </m:sSup>
                        </m:num>
                        <m:den>
                          <m:r>
                            <a:rPr lang="en-US" sz="4600" b="0" i="1" dirty="0" smtClean="0">
                              <a:solidFill>
                                <a:schemeClr val="bg1">
                                  <a:lumMod val="95000"/>
                                </a:schemeClr>
                              </a:solidFill>
                              <a:latin typeface="Cambria Math" panose="02040503050406030204" pitchFamily="18" charset="0"/>
                            </a:rPr>
                            <m:t>1</m:t>
                          </m:r>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r>
                            <a:rPr lang="en-US" sz="4600" b="0" i="1" dirty="0" smtClean="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𝐼</m:t>
                                          </m:r>
                                        </m:e>
                                      </m:d>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2</m:t>
                                          </m:r>
                                        </m:sub>
                                      </m:sSub>
                                    </m:den>
                                  </m:f>
                                </m:e>
                              </m:d>
                            </m:e>
                            <m:sup>
                              <m:r>
                                <a:rPr lang="en-US" sz="4600" i="1" dirty="0">
                                  <a:solidFill>
                                    <a:schemeClr val="bg1">
                                      <a:lumMod val="95000"/>
                                    </a:schemeClr>
                                  </a:solidFill>
                                  <a:latin typeface="Cambria Math" panose="02040503050406030204" pitchFamily="18" charset="0"/>
                                </a:rPr>
                                <m:t>𝑚</m:t>
                              </m:r>
                            </m:sup>
                          </m:sSup>
                        </m:den>
                      </m:f>
                    </m:oMath>
                  </m:oMathPara>
                </a14:m>
                <a:endParaRPr lang="en-US" sz="4600" b="0" i="1" dirty="0">
                  <a:solidFill>
                    <a:schemeClr val="bg1">
                      <a:lumMod val="95000"/>
                    </a:schemeClr>
                  </a:solidFill>
                </a:endParaRPr>
              </a:p>
            </p:txBody>
          </p:sp>
        </mc:Choice>
        <mc:Fallback xmlns="">
          <p:sp>
            <p:nvSpPr>
              <p:cNvPr id="12" name="TextBox 11">
                <a:extLst>
                  <a:ext uri="{FF2B5EF4-FFF2-40B4-BE49-F238E27FC236}">
                    <a16:creationId xmlns:a16="http://schemas.microsoft.com/office/drawing/2014/main" id="{72B822C0-E048-7B8F-13AE-6D658944FF9F}"/>
                  </a:ext>
                </a:extLst>
              </p:cNvPr>
              <p:cNvSpPr txBox="1">
                <a:spLocks noRot="1" noChangeAspect="1" noMove="1" noResize="1" noEditPoints="1" noAdjustHandles="1" noChangeArrowheads="1" noChangeShapeType="1" noTextEdit="1"/>
              </p:cNvSpPr>
              <p:nvPr/>
            </p:nvSpPr>
            <p:spPr>
              <a:xfrm>
                <a:off x="1091696" y="9380014"/>
                <a:ext cx="7533317" cy="2943050"/>
              </a:xfrm>
              <a:prstGeom prst="rect">
                <a:avLst/>
              </a:prstGeom>
              <a:blipFill>
                <a:blip r:embed="rId4"/>
                <a:stretch>
                  <a:fillRect l="-1513" b="-2146"/>
                </a:stretch>
              </a:blipFill>
            </p:spPr>
            <p:txBody>
              <a:bodyPr/>
              <a:lstStyle/>
              <a:p>
                <a:r>
                  <a:rPr lang="en-US">
                    <a:noFill/>
                  </a:rPr>
                  <a:t> </a:t>
                </a:r>
              </a:p>
            </p:txBody>
          </p:sp>
        </mc:Fallback>
      </mc:AlternateContent>
      <p:sp>
        <p:nvSpPr>
          <p:cNvPr id="13" name="Google Shape;198;p11">
            <a:extLst>
              <a:ext uri="{FF2B5EF4-FFF2-40B4-BE49-F238E27FC236}">
                <a16:creationId xmlns:a16="http://schemas.microsoft.com/office/drawing/2014/main" id="{4488F234-D542-FB2A-1FF2-FEBACD5EA7AC}"/>
              </a:ext>
            </a:extLst>
          </p:cNvPr>
          <p:cNvSpPr txBox="1">
            <a:spLocks/>
          </p:cNvSpPr>
          <p:nvPr/>
        </p:nvSpPr>
        <p:spPr>
          <a:xfrm>
            <a:off x="20087301" y="5989242"/>
            <a:ext cx="3852567" cy="1984917"/>
          </a:xfrm>
          <a:prstGeom prst="rect">
            <a:avLst/>
          </a:prstGeom>
          <a:solidFill>
            <a:schemeClr val="bg1">
              <a:lumMod val="95000"/>
            </a:schemeClr>
          </a:solid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ctr"/>
            <a:r>
              <a:rPr lang="en-US" sz="4000" b="0" dirty="0">
                <a:solidFill>
                  <a:schemeClr val="tx1">
                    <a:lumMod val="95000"/>
                    <a:lumOff val="5000"/>
                  </a:schemeClr>
                </a:solidFill>
                <a:latin typeface="Helvetica" pitchFamily="2" charset="0"/>
              </a:rPr>
              <a:t>INDEPENDENT BINDING</a:t>
            </a:r>
          </a:p>
          <a:p>
            <a:pPr marL="0" indent="0" algn="ctr"/>
            <a:r>
              <a:rPr lang="en-US" sz="4000" b="0" dirty="0">
                <a:solidFill>
                  <a:schemeClr val="tx1">
                    <a:lumMod val="95000"/>
                    <a:lumOff val="5000"/>
                  </a:schemeClr>
                </a:solidFill>
                <a:latin typeface="Helvetica" pitchFamily="2" charset="0"/>
              </a:rPr>
              <a:t>AND-gate</a:t>
            </a:r>
          </a:p>
          <a:p>
            <a:pPr marL="0" indent="0" algn="ctr"/>
            <a:endParaRPr lang="en-US" sz="4000" b="0" dirty="0">
              <a:solidFill>
                <a:schemeClr val="tx1">
                  <a:lumMod val="95000"/>
                  <a:lumOff val="5000"/>
                </a:schemeClr>
              </a:solidFill>
              <a:latin typeface="Helvetica" pitchFamily="2" charset="0"/>
            </a:endParaRPr>
          </a:p>
        </p:txBody>
      </p:sp>
      <p:sp>
        <p:nvSpPr>
          <p:cNvPr id="14" name="Google Shape;198;p11">
            <a:extLst>
              <a:ext uri="{FF2B5EF4-FFF2-40B4-BE49-F238E27FC236}">
                <a16:creationId xmlns:a16="http://schemas.microsoft.com/office/drawing/2014/main" id="{A142BC46-BADE-3E6E-DCCD-ED4F81976CEC}"/>
              </a:ext>
            </a:extLst>
          </p:cNvPr>
          <p:cNvSpPr txBox="1">
            <a:spLocks/>
          </p:cNvSpPr>
          <p:nvPr/>
        </p:nvSpPr>
        <p:spPr>
          <a:xfrm>
            <a:off x="20087300" y="9912428"/>
            <a:ext cx="3852567" cy="1984917"/>
          </a:xfrm>
          <a:prstGeom prst="rect">
            <a:avLst/>
          </a:prstGeom>
          <a:solidFill>
            <a:schemeClr val="bg1">
              <a:lumMod val="95000"/>
            </a:schemeClr>
          </a:solid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ctr"/>
            <a:r>
              <a:rPr lang="en-US" sz="4000" b="0" dirty="0">
                <a:solidFill>
                  <a:schemeClr val="tx1">
                    <a:lumMod val="95000"/>
                    <a:lumOff val="5000"/>
                  </a:schemeClr>
                </a:solidFill>
                <a:latin typeface="Helvetica" pitchFamily="2" charset="0"/>
              </a:rPr>
              <a:t>COMPETITIVE BINDING</a:t>
            </a:r>
          </a:p>
          <a:p>
            <a:pPr marL="0" indent="0" algn="ctr"/>
            <a:r>
              <a:rPr lang="en-US" sz="4000" b="0" dirty="0">
                <a:solidFill>
                  <a:schemeClr val="tx1">
                    <a:lumMod val="95000"/>
                    <a:lumOff val="5000"/>
                  </a:schemeClr>
                </a:solidFill>
                <a:latin typeface="Helvetica" pitchFamily="2" charset="0"/>
              </a:rPr>
              <a:t>OR-gate</a:t>
            </a:r>
          </a:p>
          <a:p>
            <a:pPr marL="0" indent="0" algn="ctr"/>
            <a:endParaRPr lang="en-US" sz="4000" b="0" dirty="0">
              <a:solidFill>
                <a:schemeClr val="tx1">
                  <a:lumMod val="95000"/>
                  <a:lumOff val="5000"/>
                </a:schemeClr>
              </a:solidFill>
              <a:latin typeface="Helvetica" pitchFamily="2" charset="0"/>
            </a:endParaRPr>
          </a:p>
        </p:txBody>
      </p:sp>
      <p:sp>
        <p:nvSpPr>
          <p:cNvPr id="15" name="Rectangle 14">
            <a:extLst>
              <a:ext uri="{FF2B5EF4-FFF2-40B4-BE49-F238E27FC236}">
                <a16:creationId xmlns:a16="http://schemas.microsoft.com/office/drawing/2014/main" id="{A457AFCB-A929-78FC-6B43-D714ACA06C5F}"/>
              </a:ext>
            </a:extLst>
          </p:cNvPr>
          <p:cNvSpPr/>
          <p:nvPr/>
        </p:nvSpPr>
        <p:spPr>
          <a:xfrm>
            <a:off x="9465035" y="5334921"/>
            <a:ext cx="10622265" cy="3293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12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 name="Google Shape;197;p11">
            <a:extLst>
              <a:ext uri="{FF2B5EF4-FFF2-40B4-BE49-F238E27FC236}">
                <a16:creationId xmlns:a16="http://schemas.microsoft.com/office/drawing/2014/main" id="{5915C281-D760-49AC-DA8A-83B915C120E0}"/>
              </a:ext>
            </a:extLst>
          </p:cNvPr>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dirty="0">
                <a:latin typeface="Helvetica Neue"/>
                <a:ea typeface="Helvetica Neue"/>
                <a:cs typeface="Helvetica Neue"/>
                <a:sym typeface="Helvetica Neue"/>
              </a:rPr>
              <a:t>Multi input functions</a:t>
            </a:r>
            <a:endParaRPr dirty="0"/>
          </a:p>
        </p:txBody>
      </p:sp>
      <p:sp>
        <p:nvSpPr>
          <p:cNvPr id="3" name="Google Shape;198;p11">
            <a:extLst>
              <a:ext uri="{FF2B5EF4-FFF2-40B4-BE49-F238E27FC236}">
                <a16:creationId xmlns:a16="http://schemas.microsoft.com/office/drawing/2014/main" id="{F3590DE2-A53D-F214-EE09-B851ED4FC3F3}"/>
              </a:ext>
            </a:extLst>
          </p:cNvPr>
          <p:cNvSpPr txBox="1">
            <a:spLocks noGrp="1"/>
          </p:cNvSpPr>
          <p:nvPr>
            <p:ph type="body" idx="1"/>
          </p:nvPr>
        </p:nvSpPr>
        <p:spPr>
          <a:xfrm>
            <a:off x="1206500" y="2245961"/>
            <a:ext cx="21971000" cy="2313615"/>
          </a:xfrm>
          <a:prstGeom prst="rect">
            <a:avLst/>
          </a:prstGeom>
          <a:noFill/>
          <a:ln>
            <a:noFill/>
          </a:ln>
        </p:spPr>
        <p:txBody>
          <a:bodyPr spcFirstLastPara="1" wrap="square" lIns="45700" tIns="45700" rIns="45700" bIns="45700" anchor="t" anchorCtr="0">
            <a:normAutofit/>
          </a:bodyPr>
          <a:lstStyle/>
          <a:p>
            <a:pPr marL="0" indent="0"/>
            <a:r>
              <a:rPr lang="en-US" sz="4400" b="0" dirty="0">
                <a:effectLst/>
                <a:latin typeface="Helvetica" pitchFamily="2" charset="0"/>
              </a:rPr>
              <a:t>Many proteins and genes are regulated by more than one regulator. The combined effect is described by multi-dimensional Hill functions. </a:t>
            </a:r>
          </a:p>
          <a:p>
            <a:pPr marL="0" indent="0"/>
            <a:endParaRPr lang="en-US" sz="4400" b="0" dirty="0">
              <a:latin typeface="Helvetica" pitchFamily="2" charset="0"/>
            </a:endParaRPr>
          </a:p>
        </p:txBody>
      </p:sp>
      <p:sp>
        <p:nvSpPr>
          <p:cNvPr id="7" name="Google Shape;198;p11">
            <a:extLst>
              <a:ext uri="{FF2B5EF4-FFF2-40B4-BE49-F238E27FC236}">
                <a16:creationId xmlns:a16="http://schemas.microsoft.com/office/drawing/2014/main" id="{F16301C2-9DC8-0E42-1D10-A7B69870C6F1}"/>
              </a:ext>
            </a:extLst>
          </p:cNvPr>
          <p:cNvSpPr txBox="1">
            <a:spLocks/>
          </p:cNvSpPr>
          <p:nvPr/>
        </p:nvSpPr>
        <p:spPr>
          <a:xfrm>
            <a:off x="13563365" y="1259317"/>
            <a:ext cx="2752035" cy="679827"/>
          </a:xfrm>
          <a:prstGeom prst="rect">
            <a:avLst/>
          </a:prstGeom>
          <a:solidFill>
            <a:schemeClr val="accent3">
              <a:lumMod val="40000"/>
              <a:lumOff val="60000"/>
            </a:schemeClr>
          </a:solid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ctr"/>
            <a:r>
              <a:rPr lang="en-US" sz="4000" b="0" dirty="0">
                <a:solidFill>
                  <a:schemeClr val="tx1">
                    <a:lumMod val="95000"/>
                    <a:lumOff val="5000"/>
                  </a:schemeClr>
                </a:solidFill>
                <a:latin typeface="Helvetica" pitchFamily="2" charset="0"/>
              </a:rPr>
              <a:t>Activator S</a:t>
            </a:r>
          </a:p>
          <a:p>
            <a:pPr marL="0" indent="0" algn="ctr"/>
            <a:endParaRPr lang="en-US" sz="4000" b="0" dirty="0">
              <a:solidFill>
                <a:schemeClr val="tx1">
                  <a:lumMod val="95000"/>
                  <a:lumOff val="5000"/>
                </a:schemeClr>
              </a:solidFill>
              <a:latin typeface="Helvetica" pitchFamily="2" charset="0"/>
            </a:endParaRPr>
          </a:p>
        </p:txBody>
      </p:sp>
      <p:sp>
        <p:nvSpPr>
          <p:cNvPr id="8" name="Google Shape;198;p11">
            <a:extLst>
              <a:ext uri="{FF2B5EF4-FFF2-40B4-BE49-F238E27FC236}">
                <a16:creationId xmlns:a16="http://schemas.microsoft.com/office/drawing/2014/main" id="{5B1B252E-5041-9353-F332-6DCF73D0BC73}"/>
              </a:ext>
            </a:extLst>
          </p:cNvPr>
          <p:cNvSpPr txBox="1">
            <a:spLocks/>
          </p:cNvSpPr>
          <p:nvPr/>
        </p:nvSpPr>
        <p:spPr>
          <a:xfrm>
            <a:off x="16587639" y="1259316"/>
            <a:ext cx="2399866" cy="679827"/>
          </a:xfrm>
          <a:prstGeom prst="rect">
            <a:avLst/>
          </a:prstGeom>
          <a:solidFill>
            <a:schemeClr val="accent5">
              <a:lumMod val="40000"/>
              <a:lumOff val="60000"/>
            </a:schemeClr>
          </a:solid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ctr"/>
            <a:r>
              <a:rPr lang="en-US" sz="4000" b="0" dirty="0">
                <a:solidFill>
                  <a:schemeClr val="tx1">
                    <a:lumMod val="95000"/>
                    <a:lumOff val="5000"/>
                  </a:schemeClr>
                </a:solidFill>
                <a:latin typeface="Helvetica" pitchFamily="2" charset="0"/>
              </a:rPr>
              <a:t>Inhibitor I</a:t>
            </a:r>
          </a:p>
          <a:p>
            <a:pPr marL="0" indent="0" algn="ctr"/>
            <a:endParaRPr lang="en-US" sz="4000" b="0" dirty="0">
              <a:solidFill>
                <a:schemeClr val="tx1">
                  <a:lumMod val="95000"/>
                  <a:lumOff val="5000"/>
                </a:schemeClr>
              </a:solidFill>
              <a:latin typeface="Helvetica" pitchFamily="2" charset="0"/>
            </a:endParaRPr>
          </a:p>
        </p:txBody>
      </p:sp>
      <p:pic>
        <p:nvPicPr>
          <p:cNvPr id="5" name="Picture 4" descr="Timeline&#10;&#10;Description automatically generated">
            <a:extLst>
              <a:ext uri="{FF2B5EF4-FFF2-40B4-BE49-F238E27FC236}">
                <a16:creationId xmlns:a16="http://schemas.microsoft.com/office/drawing/2014/main" id="{51C79313-771E-D70B-CFD1-6C924906C7E8}"/>
              </a:ext>
            </a:extLst>
          </p:cNvPr>
          <p:cNvPicPr>
            <a:picLocks noChangeAspect="1"/>
          </p:cNvPicPr>
          <p:nvPr/>
        </p:nvPicPr>
        <p:blipFill>
          <a:blip r:embed="rId3"/>
          <a:stretch>
            <a:fillRect/>
          </a:stretch>
        </p:blipFill>
        <p:spPr>
          <a:xfrm rot="5400000">
            <a:off x="-1122749" y="4936424"/>
            <a:ext cx="10058400" cy="7543800"/>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8B3F4CD9-51B2-6323-3F65-585BF7A976F3}"/>
              </a:ext>
            </a:extLst>
          </p:cNvPr>
          <p:cNvPicPr>
            <a:picLocks noChangeAspect="1"/>
          </p:cNvPicPr>
          <p:nvPr/>
        </p:nvPicPr>
        <p:blipFill rotWithShape="1">
          <a:blip r:embed="rId4"/>
          <a:srcRect l="10463" t="4283" r="11024" b="4317"/>
          <a:stretch/>
        </p:blipFill>
        <p:spPr>
          <a:xfrm rot="5400000">
            <a:off x="10827906" y="4295739"/>
            <a:ext cx="10058400" cy="8782123"/>
          </a:xfrm>
          <a:prstGeom prst="rect">
            <a:avLst/>
          </a:prstGeom>
        </p:spPr>
      </p:pic>
      <p:sp>
        <p:nvSpPr>
          <p:cNvPr id="14" name="Google Shape;198;p11">
            <a:extLst>
              <a:ext uri="{FF2B5EF4-FFF2-40B4-BE49-F238E27FC236}">
                <a16:creationId xmlns:a16="http://schemas.microsoft.com/office/drawing/2014/main" id="{A142BC46-BADE-3E6E-DCCD-ED4F81976CEC}"/>
              </a:ext>
            </a:extLst>
          </p:cNvPr>
          <p:cNvSpPr txBox="1">
            <a:spLocks/>
          </p:cNvSpPr>
          <p:nvPr/>
        </p:nvSpPr>
        <p:spPr>
          <a:xfrm>
            <a:off x="5752068" y="5318557"/>
            <a:ext cx="3852567" cy="1984917"/>
          </a:xfrm>
          <a:prstGeom prst="rect">
            <a:avLst/>
          </a:prstGeom>
          <a:solidFill>
            <a:schemeClr val="bg1">
              <a:lumMod val="95000"/>
            </a:schemeClr>
          </a:solid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ctr"/>
            <a:r>
              <a:rPr lang="en-US" sz="4000" b="0" dirty="0">
                <a:solidFill>
                  <a:schemeClr val="tx1">
                    <a:lumMod val="95000"/>
                    <a:lumOff val="5000"/>
                  </a:schemeClr>
                </a:solidFill>
                <a:latin typeface="Helvetica" pitchFamily="2" charset="0"/>
              </a:rPr>
              <a:t>COMPETITIVE BINDING</a:t>
            </a:r>
          </a:p>
          <a:p>
            <a:pPr marL="0" indent="0" algn="ctr"/>
            <a:r>
              <a:rPr lang="en-US" sz="4000" b="0" dirty="0">
                <a:solidFill>
                  <a:schemeClr val="tx1">
                    <a:lumMod val="95000"/>
                    <a:lumOff val="5000"/>
                  </a:schemeClr>
                </a:solidFill>
                <a:latin typeface="Helvetica" pitchFamily="2" charset="0"/>
              </a:rPr>
              <a:t>OR-gate</a:t>
            </a:r>
          </a:p>
          <a:p>
            <a:pPr marL="0" indent="0" algn="ctr"/>
            <a:endParaRPr lang="en-US" sz="4000" b="0" dirty="0">
              <a:solidFill>
                <a:schemeClr val="tx1">
                  <a:lumMod val="95000"/>
                  <a:lumOff val="5000"/>
                </a:schemeClr>
              </a:solidFill>
              <a:latin typeface="Helvetica" pitchFamily="2" charset="0"/>
            </a:endParaRPr>
          </a:p>
        </p:txBody>
      </p:sp>
      <p:sp>
        <p:nvSpPr>
          <p:cNvPr id="13" name="Google Shape;198;p11">
            <a:extLst>
              <a:ext uri="{FF2B5EF4-FFF2-40B4-BE49-F238E27FC236}">
                <a16:creationId xmlns:a16="http://schemas.microsoft.com/office/drawing/2014/main" id="{4488F234-D542-FB2A-1FF2-FEBACD5EA7AC}"/>
              </a:ext>
            </a:extLst>
          </p:cNvPr>
          <p:cNvSpPr txBox="1">
            <a:spLocks/>
          </p:cNvSpPr>
          <p:nvPr/>
        </p:nvSpPr>
        <p:spPr>
          <a:xfrm>
            <a:off x="19542893" y="3665971"/>
            <a:ext cx="3852567" cy="1984917"/>
          </a:xfrm>
          <a:prstGeom prst="rect">
            <a:avLst/>
          </a:prstGeom>
          <a:solidFill>
            <a:schemeClr val="bg1">
              <a:lumMod val="95000"/>
            </a:schemeClr>
          </a:solid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ctr"/>
            <a:r>
              <a:rPr lang="en-US" sz="4000" b="0" dirty="0">
                <a:solidFill>
                  <a:schemeClr val="tx1">
                    <a:lumMod val="95000"/>
                    <a:lumOff val="5000"/>
                  </a:schemeClr>
                </a:solidFill>
                <a:latin typeface="Helvetica" pitchFamily="2" charset="0"/>
              </a:rPr>
              <a:t>INDEPENDENT BINDING</a:t>
            </a:r>
          </a:p>
          <a:p>
            <a:pPr marL="0" indent="0" algn="ctr"/>
            <a:r>
              <a:rPr lang="en-US" sz="4000" b="0" dirty="0">
                <a:solidFill>
                  <a:schemeClr val="tx1">
                    <a:lumMod val="95000"/>
                    <a:lumOff val="5000"/>
                  </a:schemeClr>
                </a:solidFill>
                <a:latin typeface="Helvetica" pitchFamily="2" charset="0"/>
              </a:rPr>
              <a:t>AND-gate</a:t>
            </a:r>
          </a:p>
          <a:p>
            <a:pPr marL="0" indent="0" algn="ctr"/>
            <a:endParaRPr lang="en-US" sz="4000" b="0" dirty="0">
              <a:solidFill>
                <a:schemeClr val="tx1">
                  <a:lumMod val="95000"/>
                  <a:lumOff val="5000"/>
                </a:schemeClr>
              </a:solidFill>
              <a:latin typeface="Helvetica" pitchFamily="2" charset="0"/>
            </a:endParaRPr>
          </a:p>
        </p:txBody>
      </p:sp>
    </p:spTree>
    <p:extLst>
      <p:ext uri="{BB962C8B-B14F-4D97-AF65-F5344CB8AC3E}">
        <p14:creationId xmlns:p14="http://schemas.microsoft.com/office/powerpoint/2010/main" val="3714582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 name="Google Shape;197;p11">
            <a:extLst>
              <a:ext uri="{FF2B5EF4-FFF2-40B4-BE49-F238E27FC236}">
                <a16:creationId xmlns:a16="http://schemas.microsoft.com/office/drawing/2014/main" id="{5915C281-D760-49AC-DA8A-83B915C120E0}"/>
              </a:ext>
            </a:extLst>
          </p:cNvPr>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dirty="0">
                <a:solidFill>
                  <a:srgbClr val="66133E"/>
                </a:solidFill>
                <a:latin typeface="Helvetica Neue"/>
                <a:ea typeface="Helvetica Neue"/>
                <a:cs typeface="Helvetica Neue"/>
                <a:sym typeface="Helvetica Neue"/>
              </a:rPr>
              <a:t>Project 5</a:t>
            </a:r>
            <a:endParaRPr dirty="0">
              <a:solidFill>
                <a:srgbClr val="66133E"/>
              </a:solidFill>
            </a:endParaRPr>
          </a:p>
        </p:txBody>
      </p:sp>
      <mc:AlternateContent xmlns:mc="http://schemas.openxmlformats.org/markup-compatibility/2006" xmlns:a14="http://schemas.microsoft.com/office/drawing/2010/main">
        <mc:Choice Requires="a14">
          <p:sp>
            <p:nvSpPr>
              <p:cNvPr id="3" name="Google Shape;198;p11">
                <a:extLst>
                  <a:ext uri="{FF2B5EF4-FFF2-40B4-BE49-F238E27FC236}">
                    <a16:creationId xmlns:a16="http://schemas.microsoft.com/office/drawing/2014/main" id="{F3590DE2-A53D-F214-EE09-B851ED4FC3F3}"/>
                  </a:ext>
                </a:extLst>
              </p:cNvPr>
              <p:cNvSpPr txBox="1">
                <a:spLocks noGrp="1"/>
              </p:cNvSpPr>
              <p:nvPr>
                <p:ph type="body" idx="1"/>
              </p:nvPr>
            </p:nvSpPr>
            <p:spPr>
              <a:xfrm>
                <a:off x="1206500" y="2245961"/>
                <a:ext cx="19132722" cy="2313615"/>
              </a:xfrm>
              <a:prstGeom prst="rect">
                <a:avLst/>
              </a:prstGeom>
              <a:noFill/>
              <a:ln>
                <a:solidFill>
                  <a:srgbClr val="66133E"/>
                </a:solidFill>
              </a:ln>
            </p:spPr>
            <p:txBody>
              <a:bodyPr spcFirstLastPara="1" wrap="square" lIns="45700" tIns="45700" rIns="45700" bIns="45700" anchor="t" anchorCtr="0">
                <a:normAutofit fontScale="92500" lnSpcReduction="10000"/>
              </a:bodyPr>
              <a:lstStyle/>
              <a:p>
                <a:pPr marL="0" indent="0"/>
                <a:r>
                  <a:rPr lang="en-US" sz="4400" b="0" dirty="0">
                    <a:solidFill>
                      <a:srgbClr val="66133E"/>
                    </a:solidFill>
                    <a:effectLst/>
                    <a:latin typeface="Helvetica" pitchFamily="2" charset="0"/>
                  </a:rPr>
                  <a:t>Plot </a:t>
                </a:r>
                <a14:m>
                  <m:oMath xmlns:m="http://schemas.openxmlformats.org/officeDocument/2006/math">
                    <m:f>
                      <m:fPr>
                        <m:ctrlPr>
                          <a:rPr lang="en-US" sz="4400" b="0" i="1" dirty="0" smtClean="0">
                            <a:solidFill>
                              <a:srgbClr val="66133E"/>
                            </a:solidFill>
                            <a:latin typeface="Cambria Math" panose="02040503050406030204" pitchFamily="18" charset="0"/>
                          </a:rPr>
                        </m:ctrlPr>
                      </m:fPr>
                      <m:num>
                        <m:r>
                          <a:rPr lang="en-US" sz="4400" b="0" i="1" dirty="0" smtClean="0">
                            <a:solidFill>
                              <a:srgbClr val="66133E"/>
                            </a:solidFill>
                            <a:latin typeface="Cambria Math" panose="02040503050406030204" pitchFamily="18" charset="0"/>
                          </a:rPr>
                          <m:t>𝑑</m:t>
                        </m:r>
                        <m:r>
                          <a:rPr lang="en-US" sz="4400" b="0" i="1" dirty="0" smtClean="0">
                            <a:solidFill>
                              <a:srgbClr val="66133E"/>
                            </a:solidFill>
                            <a:latin typeface="Cambria Math" panose="02040503050406030204" pitchFamily="18" charset="0"/>
                          </a:rPr>
                          <m:t>[</m:t>
                        </m:r>
                        <m:r>
                          <a:rPr lang="en-US" sz="4400" b="0" i="1" dirty="0" smtClean="0">
                            <a:solidFill>
                              <a:srgbClr val="66133E"/>
                            </a:solidFill>
                            <a:latin typeface="Cambria Math" panose="02040503050406030204" pitchFamily="18" charset="0"/>
                          </a:rPr>
                          <m:t>𝑃</m:t>
                        </m:r>
                        <m:r>
                          <a:rPr lang="en-US" sz="4400" b="0" i="1" dirty="0" smtClean="0">
                            <a:solidFill>
                              <a:srgbClr val="66133E"/>
                            </a:solidFill>
                            <a:latin typeface="Cambria Math" panose="02040503050406030204" pitchFamily="18" charset="0"/>
                          </a:rPr>
                          <m:t>]</m:t>
                        </m:r>
                      </m:num>
                      <m:den>
                        <m:r>
                          <a:rPr lang="en-US" sz="4400" b="0" i="1" dirty="0" smtClean="0">
                            <a:solidFill>
                              <a:srgbClr val="66133E"/>
                            </a:solidFill>
                            <a:latin typeface="Cambria Math" panose="02040503050406030204" pitchFamily="18" charset="0"/>
                          </a:rPr>
                          <m:t>𝑑𝑡</m:t>
                        </m:r>
                      </m:den>
                    </m:f>
                  </m:oMath>
                </a14:m>
                <a:r>
                  <a:rPr lang="en-US" sz="4400" b="0" dirty="0">
                    <a:solidFill>
                      <a:srgbClr val="66133E"/>
                    </a:solidFill>
                    <a:effectLst/>
                    <a:latin typeface="Helvetica" pitchFamily="2" charset="0"/>
                  </a:rPr>
                  <a:t>  versus </a:t>
                </a:r>
                <a14:m>
                  <m:oMath xmlns:m="http://schemas.openxmlformats.org/officeDocument/2006/math">
                    <m:r>
                      <a:rPr lang="en-US" sz="4400" b="0" i="1" dirty="0" smtClean="0">
                        <a:solidFill>
                          <a:srgbClr val="66133E"/>
                        </a:solidFill>
                        <a:latin typeface="Cambria Math" panose="02040503050406030204" pitchFamily="18" charset="0"/>
                      </a:rPr>
                      <m:t>[</m:t>
                    </m:r>
                    <m:r>
                      <a:rPr lang="en-US" sz="4400" b="0" i="1" dirty="0" smtClean="0">
                        <a:solidFill>
                          <a:srgbClr val="66133E"/>
                        </a:solidFill>
                        <a:latin typeface="Cambria Math" panose="02040503050406030204" pitchFamily="18" charset="0"/>
                      </a:rPr>
                      <m:t>𝑆</m:t>
                    </m:r>
                    <m:r>
                      <a:rPr lang="en-US" sz="4400" b="0" i="1" dirty="0" smtClean="0">
                        <a:solidFill>
                          <a:srgbClr val="66133E"/>
                        </a:solidFill>
                        <a:latin typeface="Cambria Math" panose="02040503050406030204" pitchFamily="18" charset="0"/>
                      </a:rPr>
                      <m:t>]</m:t>
                    </m:r>
                  </m:oMath>
                </a14:m>
                <a:r>
                  <a:rPr lang="en-US" sz="4400" b="0" dirty="0">
                    <a:solidFill>
                      <a:srgbClr val="66133E"/>
                    </a:solidFill>
                    <a:effectLst/>
                    <a:latin typeface="Helvetica" pitchFamily="2" charset="0"/>
                  </a:rPr>
                  <a:t> for the following 4 models: (could use </a:t>
                </a:r>
                <a:r>
                  <a:rPr lang="en-US" sz="4400" b="0" dirty="0" err="1">
                    <a:solidFill>
                      <a:srgbClr val="66133E"/>
                    </a:solidFill>
                    <a:effectLst/>
                    <a:latin typeface="Helvetica" pitchFamily="2" charset="0"/>
                  </a:rPr>
                  <a:t>dPdt</a:t>
                </a:r>
                <a:r>
                  <a:rPr lang="en-US" sz="4400" b="0" dirty="0">
                    <a:solidFill>
                      <a:srgbClr val="66133E"/>
                    </a:solidFill>
                    <a:effectLst/>
                    <a:latin typeface="Helvetica" pitchFamily="2" charset="0"/>
                  </a:rPr>
                  <a:t> as variable name)  </a:t>
                </a:r>
              </a:p>
              <a:p>
                <a:pPr marL="0" indent="0"/>
                <a:r>
                  <a:rPr lang="en-US" sz="4400" b="0" dirty="0">
                    <a:solidFill>
                      <a:srgbClr val="66133E"/>
                    </a:solidFill>
                    <a:effectLst/>
                    <a:latin typeface="Helvetica" pitchFamily="2" charset="0"/>
                  </a:rPr>
                  <a:t>Set all K=1, </a:t>
                </a:r>
                <a14:m>
                  <m:oMath xmlns:m="http://schemas.openxmlformats.org/officeDocument/2006/math">
                    <m:r>
                      <a:rPr lang="en-US" sz="4400" b="0" i="1" dirty="0" smtClean="0">
                        <a:solidFill>
                          <a:srgbClr val="66133E"/>
                        </a:solidFill>
                        <a:latin typeface="Cambria Math" panose="02040503050406030204" pitchFamily="18" charset="0"/>
                      </a:rPr>
                      <m:t>𝜂</m:t>
                    </m:r>
                  </m:oMath>
                </a14:m>
                <a:r>
                  <a:rPr lang="en-US" sz="4400" b="0" dirty="0">
                    <a:solidFill>
                      <a:srgbClr val="66133E"/>
                    </a:solidFill>
                    <a:effectLst/>
                    <a:latin typeface="Helvetica" pitchFamily="2" charset="0"/>
                  </a:rPr>
                  <a:t>=0.05,  n=m=1, </a:t>
                </a:r>
                <a:endParaRPr lang="en-US" sz="4400" b="0" dirty="0">
                  <a:solidFill>
                    <a:srgbClr val="66133E"/>
                  </a:solidFill>
                  <a:latin typeface="Helvetica" pitchFamily="2" charset="0"/>
                </a:endParaRPr>
              </a:p>
              <a:p>
                <a:pPr marL="0" indent="0"/>
                <a:r>
                  <a:rPr lang="en-US" sz="4400" b="0" dirty="0">
                    <a:solidFill>
                      <a:srgbClr val="66133E"/>
                    </a:solidFill>
                    <a:latin typeface="Helvetica" pitchFamily="2" charset="0"/>
                  </a:rPr>
                  <a:t>A) Fix </a:t>
                </a:r>
                <a14:m>
                  <m:oMath xmlns:m="http://schemas.openxmlformats.org/officeDocument/2006/math">
                    <m:d>
                      <m:dPr>
                        <m:begChr m:val="["/>
                        <m:endChr m:val="]"/>
                        <m:ctrlPr>
                          <a:rPr lang="en-US" sz="4400" b="0" i="1" dirty="0">
                            <a:solidFill>
                              <a:srgbClr val="66133E"/>
                            </a:solidFill>
                            <a:latin typeface="Cambria Math" panose="02040503050406030204" pitchFamily="18" charset="0"/>
                          </a:rPr>
                        </m:ctrlPr>
                      </m:dPr>
                      <m:e>
                        <m:r>
                          <a:rPr lang="en-US" sz="4400" b="0" i="1" dirty="0">
                            <a:solidFill>
                              <a:srgbClr val="66133E"/>
                            </a:solidFill>
                            <a:latin typeface="Cambria Math" panose="02040503050406030204" pitchFamily="18" charset="0"/>
                          </a:rPr>
                          <m:t>𝐼</m:t>
                        </m:r>
                      </m:e>
                    </m:d>
                    <m:r>
                      <a:rPr lang="en-US" sz="4400" b="0" i="1" dirty="0">
                        <a:solidFill>
                          <a:srgbClr val="66133E"/>
                        </a:solidFill>
                        <a:latin typeface="Cambria Math" panose="02040503050406030204" pitchFamily="18" charset="0"/>
                      </a:rPr>
                      <m:t>=</m:t>
                    </m:r>
                  </m:oMath>
                </a14:m>
                <a:r>
                  <a:rPr lang="en-US" sz="4400" b="0" dirty="0">
                    <a:solidFill>
                      <a:srgbClr val="66133E"/>
                    </a:solidFill>
                    <a:latin typeface="Helvetica" pitchFamily="2" charset="0"/>
                  </a:rPr>
                  <a:t> 3, and plot </a:t>
                </a:r>
                <a14:m>
                  <m:oMath xmlns:m="http://schemas.openxmlformats.org/officeDocument/2006/math">
                    <m:f>
                      <m:fPr>
                        <m:ctrlPr>
                          <a:rPr lang="en-US" sz="4400" b="0" i="1" dirty="0">
                            <a:solidFill>
                              <a:srgbClr val="66133E"/>
                            </a:solidFill>
                            <a:latin typeface="Cambria Math" panose="02040503050406030204" pitchFamily="18" charset="0"/>
                          </a:rPr>
                        </m:ctrlPr>
                      </m:fPr>
                      <m:num>
                        <m:r>
                          <a:rPr lang="en-US" sz="4400" b="0" i="1" dirty="0">
                            <a:solidFill>
                              <a:srgbClr val="66133E"/>
                            </a:solidFill>
                            <a:latin typeface="Cambria Math" panose="02040503050406030204" pitchFamily="18" charset="0"/>
                          </a:rPr>
                          <m:t>𝑑</m:t>
                        </m:r>
                        <m:r>
                          <a:rPr lang="en-US" sz="4400" b="0" i="1" dirty="0">
                            <a:solidFill>
                              <a:srgbClr val="66133E"/>
                            </a:solidFill>
                            <a:latin typeface="Cambria Math" panose="02040503050406030204" pitchFamily="18" charset="0"/>
                          </a:rPr>
                          <m:t>[</m:t>
                        </m:r>
                        <m:r>
                          <a:rPr lang="en-US" sz="4400" b="0" i="1" dirty="0">
                            <a:solidFill>
                              <a:srgbClr val="66133E"/>
                            </a:solidFill>
                            <a:latin typeface="Cambria Math" panose="02040503050406030204" pitchFamily="18" charset="0"/>
                          </a:rPr>
                          <m:t>𝑃</m:t>
                        </m:r>
                        <m:r>
                          <a:rPr lang="en-US" sz="4400" b="0" i="1" dirty="0">
                            <a:solidFill>
                              <a:srgbClr val="66133E"/>
                            </a:solidFill>
                            <a:latin typeface="Cambria Math" panose="02040503050406030204" pitchFamily="18" charset="0"/>
                          </a:rPr>
                          <m:t>]</m:t>
                        </m:r>
                      </m:num>
                      <m:den>
                        <m:r>
                          <a:rPr lang="en-US" sz="4400" b="0" i="1" dirty="0">
                            <a:solidFill>
                              <a:srgbClr val="66133E"/>
                            </a:solidFill>
                            <a:latin typeface="Cambria Math" panose="02040503050406030204" pitchFamily="18" charset="0"/>
                          </a:rPr>
                          <m:t>𝑑𝑡</m:t>
                        </m:r>
                      </m:den>
                    </m:f>
                  </m:oMath>
                </a14:m>
                <a:r>
                  <a:rPr lang="en-US" sz="4400" b="0" dirty="0">
                    <a:solidFill>
                      <a:srgbClr val="66133E"/>
                    </a:solidFill>
                    <a:latin typeface="Helvetica" pitchFamily="2" charset="0"/>
                  </a:rPr>
                  <a:t>  versus </a:t>
                </a:r>
                <a14:m>
                  <m:oMath xmlns:m="http://schemas.openxmlformats.org/officeDocument/2006/math">
                    <m:r>
                      <a:rPr lang="en-US" sz="4400" b="0" i="1" dirty="0">
                        <a:solidFill>
                          <a:srgbClr val="66133E"/>
                        </a:solidFill>
                        <a:latin typeface="Cambria Math" panose="02040503050406030204" pitchFamily="18" charset="0"/>
                      </a:rPr>
                      <m:t>[</m:t>
                    </m:r>
                    <m:r>
                      <a:rPr lang="en-US" sz="4400" b="0" i="1" dirty="0">
                        <a:solidFill>
                          <a:srgbClr val="66133E"/>
                        </a:solidFill>
                        <a:latin typeface="Cambria Math" panose="02040503050406030204" pitchFamily="18" charset="0"/>
                      </a:rPr>
                      <m:t>𝑆</m:t>
                    </m:r>
                    <m:r>
                      <a:rPr lang="en-US" sz="4400" b="0" i="1" dirty="0">
                        <a:solidFill>
                          <a:srgbClr val="66133E"/>
                        </a:solidFill>
                        <a:latin typeface="Cambria Math" panose="02040503050406030204" pitchFamily="18" charset="0"/>
                      </a:rPr>
                      <m:t>]</m:t>
                    </m:r>
                  </m:oMath>
                </a14:m>
                <a:r>
                  <a:rPr lang="en-US" sz="4400" b="0" dirty="0">
                    <a:solidFill>
                      <a:srgbClr val="66133E"/>
                    </a:solidFill>
                    <a:latin typeface="Helvetica" pitchFamily="2" charset="0"/>
                  </a:rPr>
                  <a:t>. Use the range </a:t>
                </a:r>
                <a14:m>
                  <m:oMath xmlns:m="http://schemas.openxmlformats.org/officeDocument/2006/math">
                    <m:d>
                      <m:dPr>
                        <m:begChr m:val="["/>
                        <m:endChr m:val="]"/>
                        <m:ctrlPr>
                          <a:rPr lang="en-US" sz="4400" b="0" i="1" dirty="0">
                            <a:solidFill>
                              <a:srgbClr val="66133E"/>
                            </a:solidFill>
                            <a:latin typeface="Cambria Math" panose="02040503050406030204" pitchFamily="18" charset="0"/>
                          </a:rPr>
                        </m:ctrlPr>
                      </m:dPr>
                      <m:e>
                        <m:r>
                          <a:rPr lang="en-US" sz="4400" b="0" i="1" dirty="0">
                            <a:solidFill>
                              <a:srgbClr val="66133E"/>
                            </a:solidFill>
                            <a:latin typeface="Cambria Math" panose="02040503050406030204" pitchFamily="18" charset="0"/>
                          </a:rPr>
                          <m:t>𝑆</m:t>
                        </m:r>
                      </m:e>
                    </m:d>
                    <m:r>
                      <a:rPr lang="en-US" sz="4400" b="0" i="1" dirty="0">
                        <a:solidFill>
                          <a:srgbClr val="66133E"/>
                        </a:solidFill>
                        <a:latin typeface="Cambria Math" panose="02040503050406030204" pitchFamily="18" charset="0"/>
                      </a:rPr>
                      <m:t>=[0 </m:t>
                    </m:r>
                    <m:r>
                      <a:rPr lang="en-US" sz="4400" b="0" i="1" dirty="0">
                        <a:solidFill>
                          <a:srgbClr val="66133E"/>
                        </a:solidFill>
                        <a:latin typeface="Cambria Math" panose="02040503050406030204" pitchFamily="18" charset="0"/>
                      </a:rPr>
                      <m:t>𝑡𝑜</m:t>
                    </m:r>
                    <m:r>
                      <a:rPr lang="en-US" sz="4400" b="0" i="1" dirty="0">
                        <a:solidFill>
                          <a:srgbClr val="66133E"/>
                        </a:solidFill>
                        <a:latin typeface="Cambria Math" panose="02040503050406030204" pitchFamily="18" charset="0"/>
                      </a:rPr>
                      <m:t> 10]</m:t>
                    </m:r>
                  </m:oMath>
                </a14:m>
                <a:endParaRPr lang="en-US" sz="4400" b="0" dirty="0">
                  <a:solidFill>
                    <a:srgbClr val="66133E"/>
                  </a:solidFill>
                  <a:latin typeface="Helvetica" pitchFamily="2" charset="0"/>
                </a:endParaRPr>
              </a:p>
            </p:txBody>
          </p:sp>
        </mc:Choice>
        <mc:Fallback xmlns="">
          <p:sp>
            <p:nvSpPr>
              <p:cNvPr id="3" name="Google Shape;198;p11">
                <a:extLst>
                  <a:ext uri="{FF2B5EF4-FFF2-40B4-BE49-F238E27FC236}">
                    <a16:creationId xmlns:a16="http://schemas.microsoft.com/office/drawing/2014/main" id="{F3590DE2-A53D-F214-EE09-B851ED4FC3F3}"/>
                  </a:ext>
                </a:extLst>
              </p:cNvPr>
              <p:cNvSpPr txBox="1">
                <a:spLocks noGrp="1" noRot="1" noChangeAspect="1" noMove="1" noResize="1" noEditPoints="1" noAdjustHandles="1" noChangeArrowheads="1" noChangeShapeType="1" noTextEdit="1"/>
              </p:cNvSpPr>
              <p:nvPr>
                <p:ph type="body" idx="1"/>
              </p:nvPr>
            </p:nvSpPr>
            <p:spPr>
              <a:xfrm>
                <a:off x="1206500" y="2245961"/>
                <a:ext cx="19132722" cy="2313615"/>
              </a:xfrm>
              <a:prstGeom prst="rect">
                <a:avLst/>
              </a:prstGeom>
              <a:blipFill>
                <a:blip r:embed="rId3"/>
                <a:stretch>
                  <a:fillRect l="-1393" t="-1087" r="-862" b="-6522"/>
                </a:stretch>
              </a:blipFill>
              <a:ln>
                <a:solidFill>
                  <a:srgbClr val="66133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2A2429-DA5C-B424-C03E-1AEDB0E11F28}"/>
                  </a:ext>
                </a:extLst>
              </p:cNvPr>
              <p:cNvSpPr txBox="1"/>
              <p:nvPr/>
            </p:nvSpPr>
            <p:spPr>
              <a:xfrm>
                <a:off x="1206500" y="4702794"/>
                <a:ext cx="10985500" cy="2096536"/>
              </a:xfrm>
              <a:prstGeom prst="rect">
                <a:avLst/>
              </a:prstGeom>
              <a:noFill/>
              <a:ln>
                <a:solidFill>
                  <a:srgbClr val="66133E"/>
                </a:solidFill>
              </a:ln>
            </p:spPr>
            <p:txBody>
              <a:bodyPr wrap="square">
                <a:spAutoFit/>
              </a:bodyPr>
              <a:lstStyle/>
              <a:p>
                <a:pPr marL="0" lvl="0" indent="0"/>
                <a:r>
                  <a:rPr lang="en-US" sz="4600" b="0" dirty="0">
                    <a:solidFill>
                      <a:schemeClr val="bg1">
                        <a:lumMod val="95000"/>
                      </a:schemeClr>
                    </a:solidFill>
                  </a:rPr>
                  <a:t>Model 1:  </a:t>
                </a:r>
                <a14:m>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f>
                      <m:fPr>
                        <m:ctrlPr>
                          <a:rPr lang="en-US" sz="4600" i="1" dirty="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d>
                              <m:dPr>
                                <m:ctrlPr>
                                  <a:rPr lang="en-US" sz="4600" b="0" i="1" dirty="0" smtClean="0">
                                    <a:solidFill>
                                      <a:schemeClr val="bg1">
                                        <a:lumMod val="95000"/>
                                      </a:schemeClr>
                                    </a:solidFill>
                                    <a:latin typeface="Cambria Math" panose="02040503050406030204" pitchFamily="18" charset="0"/>
                                  </a:rPr>
                                </m:ctrlPr>
                              </m:dPr>
                              <m:e>
                                <m:f>
                                  <m:fPr>
                                    <m:ctrlPr>
                                      <a:rPr lang="en-US" sz="4600" b="0" i="1" dirty="0" smtClean="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b="0" i="1" dirty="0" smtClean="0">
                                <a:solidFill>
                                  <a:schemeClr val="bg1">
                                    <a:lumMod val="95000"/>
                                  </a:schemeClr>
                                </a:solidFill>
                                <a:latin typeface="Cambria Math" panose="02040503050406030204" pitchFamily="18" charset="0"/>
                              </a:rPr>
                              <m:t>𝑛</m:t>
                            </m:r>
                          </m:sup>
                        </m:sSup>
                      </m:num>
                      <m:den>
                        <m:r>
                          <a:rPr lang="en-US" sz="4600" b="0" i="1" dirty="0" smtClean="0">
                            <a:solidFill>
                              <a:schemeClr val="bg1">
                                <a:lumMod val="95000"/>
                              </a:schemeClr>
                            </a:solidFill>
                            <a:latin typeface="Cambria Math" panose="02040503050406030204" pitchFamily="18" charset="0"/>
                          </a:rPr>
                          <m:t>1</m:t>
                        </m:r>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den>
                    </m:f>
                  </m:oMath>
                </a14:m>
                <a:r>
                  <a:rPr lang="en-US" sz="4600" b="0" i="1" dirty="0">
                    <a:solidFill>
                      <a:schemeClr val="bg1">
                        <a:lumMod val="95000"/>
                      </a:schemeClr>
                    </a:solidFill>
                  </a:rPr>
                  <a:t>    </a:t>
                </a:r>
                <a:r>
                  <a:rPr lang="en-US" sz="4600" b="0" dirty="0">
                    <a:solidFill>
                      <a:schemeClr val="bg1">
                        <a:lumMod val="95000"/>
                      </a:schemeClr>
                    </a:solidFill>
                  </a:rPr>
                  <a:t>S activates P. </a:t>
                </a:r>
              </a:p>
            </p:txBody>
          </p:sp>
        </mc:Choice>
        <mc:Fallback xmlns="">
          <p:sp>
            <p:nvSpPr>
              <p:cNvPr id="4" name="TextBox 3">
                <a:extLst>
                  <a:ext uri="{FF2B5EF4-FFF2-40B4-BE49-F238E27FC236}">
                    <a16:creationId xmlns:a16="http://schemas.microsoft.com/office/drawing/2014/main" id="{432A2429-DA5C-B424-C03E-1AEDB0E11F28}"/>
                  </a:ext>
                </a:extLst>
              </p:cNvPr>
              <p:cNvSpPr txBox="1">
                <a:spLocks noRot="1" noChangeAspect="1" noMove="1" noResize="1" noEditPoints="1" noAdjustHandles="1" noChangeArrowheads="1" noChangeShapeType="1" noTextEdit="1"/>
              </p:cNvSpPr>
              <p:nvPr/>
            </p:nvSpPr>
            <p:spPr>
              <a:xfrm>
                <a:off x="1206500" y="4702794"/>
                <a:ext cx="10985500" cy="2096536"/>
              </a:xfrm>
              <a:prstGeom prst="rect">
                <a:avLst/>
              </a:prstGeom>
              <a:blipFill>
                <a:blip r:embed="rId4"/>
                <a:stretch>
                  <a:fillRect l="-2307" b="-1796"/>
                </a:stretch>
              </a:blipFill>
              <a:ln>
                <a:solidFill>
                  <a:srgbClr val="66133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BD06798-BEA7-7451-EB01-3926E7E7D38A}"/>
                  </a:ext>
                </a:extLst>
              </p:cNvPr>
              <p:cNvSpPr txBox="1"/>
              <p:nvPr/>
            </p:nvSpPr>
            <p:spPr>
              <a:xfrm>
                <a:off x="1206499" y="7006513"/>
                <a:ext cx="19132723" cy="2031262"/>
              </a:xfrm>
              <a:prstGeom prst="rect">
                <a:avLst/>
              </a:prstGeom>
              <a:noFill/>
              <a:ln>
                <a:solidFill>
                  <a:srgbClr val="66133E"/>
                </a:solidFill>
              </a:ln>
            </p:spPr>
            <p:txBody>
              <a:bodyPr wrap="square">
                <a:spAutoFit/>
              </a:bodyPr>
              <a:lstStyle/>
              <a:p>
                <a:pPr marL="0" lvl="0" indent="0"/>
                <a:r>
                  <a:rPr lang="en-US" sz="4600" b="0" dirty="0">
                    <a:solidFill>
                      <a:schemeClr val="bg1">
                        <a:lumMod val="95000"/>
                      </a:schemeClr>
                    </a:solidFill>
                  </a:rPr>
                  <a:t>Model 2:  </a:t>
                </a:r>
                <a14:m>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f>
                      <m:fPr>
                        <m:ctrlPr>
                          <a:rPr lang="en-US" sz="4600" i="1" dirty="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r>
                                      <a:rPr lang="en-US" sz="4600" i="1" dirty="0">
                                        <a:solidFill>
                                          <a:schemeClr val="bg1">
                                            <a:lumMod val="95000"/>
                                          </a:schemeClr>
                                        </a:solidFill>
                                        <a:latin typeface="Cambria Math" panose="02040503050406030204" pitchFamily="18" charset="0"/>
                                      </a:rPr>
                                      <m:t>𝐾</m:t>
                                    </m:r>
                                  </m:den>
                                </m:f>
                              </m:e>
                            </m:d>
                          </m:e>
                          <m:sup>
                            <m:r>
                              <a:rPr lang="en-US" sz="4600" i="1" dirty="0">
                                <a:solidFill>
                                  <a:schemeClr val="bg1">
                                    <a:lumMod val="95000"/>
                                  </a:schemeClr>
                                </a:solidFill>
                                <a:latin typeface="Cambria Math" panose="02040503050406030204" pitchFamily="18" charset="0"/>
                              </a:rPr>
                              <m:t>𝑛</m:t>
                            </m:r>
                          </m:sup>
                        </m:sSup>
                      </m:num>
                      <m:den>
                        <m:r>
                          <a:rPr lang="en-US" sz="4600" i="1" dirty="0">
                            <a:solidFill>
                              <a:schemeClr val="bg1">
                                <a:lumMod val="95000"/>
                              </a:schemeClr>
                            </a:solidFill>
                            <a:latin typeface="Cambria Math" panose="02040503050406030204" pitchFamily="18" charset="0"/>
                          </a:rPr>
                          <m:t>1+</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𝐼</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2</m:t>
                                        </m:r>
                                      </m:sub>
                                    </m:sSub>
                                  </m:den>
                                </m:f>
                              </m:e>
                            </m:d>
                          </m:e>
                          <m:sup>
                            <m:r>
                              <a:rPr lang="en-US" sz="4600" i="1" dirty="0">
                                <a:solidFill>
                                  <a:schemeClr val="bg1">
                                    <a:lumMod val="95000"/>
                                  </a:schemeClr>
                                </a:solidFill>
                                <a:latin typeface="Cambria Math" panose="02040503050406030204" pitchFamily="18" charset="0"/>
                              </a:rPr>
                              <m:t>𝑚</m:t>
                            </m:r>
                          </m:sup>
                        </m:sSup>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sSup>
                          <m:sSupPr>
                            <m:ctrlPr>
                              <a:rPr lang="en-US" sz="4600" i="1" dirty="0">
                                <a:solidFill>
                                  <a:schemeClr val="bg1">
                                    <a:lumMod val="95000"/>
                                  </a:schemeClr>
                                </a:solidFill>
                                <a:latin typeface="Cambria Math" panose="02040503050406030204" pitchFamily="18" charset="0"/>
                              </a:rPr>
                            </m:ctrlPr>
                          </m:sSupPr>
                          <m:e>
                            <m:r>
                              <a:rPr lang="en-US" sz="4600" i="1" dirty="0">
                                <a:solidFill>
                                  <a:schemeClr val="bg1">
                                    <a:lumMod val="95000"/>
                                  </a:schemeClr>
                                </a:solidFill>
                                <a:latin typeface="Cambria Math" panose="02040503050406030204" pitchFamily="18" charset="0"/>
                              </a:rPr>
                              <m:t>∗</m:t>
                            </m:r>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r>
                                      <a:rPr lang="en-US" sz="4600" i="1" dirty="0">
                                        <a:solidFill>
                                          <a:schemeClr val="bg1">
                                            <a:lumMod val="95000"/>
                                          </a:schemeClr>
                                        </a:solidFill>
                                        <a:latin typeface="Cambria Math" panose="02040503050406030204" pitchFamily="18" charset="0"/>
                                      </a:rPr>
                                      <m:t>[</m:t>
                                    </m:r>
                                    <m:r>
                                      <a:rPr lang="en-US" sz="4600" i="1" dirty="0">
                                        <a:solidFill>
                                          <a:schemeClr val="bg1">
                                            <a:lumMod val="95000"/>
                                          </a:schemeClr>
                                        </a:solidFill>
                                        <a:latin typeface="Cambria Math" panose="02040503050406030204" pitchFamily="18" charset="0"/>
                                      </a:rPr>
                                      <m:t>𝐼</m:t>
                                    </m:r>
                                    <m:r>
                                      <a:rPr lang="en-US" sz="4600" i="1" dirty="0">
                                        <a:solidFill>
                                          <a:schemeClr val="bg1">
                                            <a:lumMod val="95000"/>
                                          </a:schemeClr>
                                        </a:solidFill>
                                        <a:latin typeface="Cambria Math" panose="02040503050406030204" pitchFamily="18" charset="0"/>
                                      </a:rPr>
                                      <m:t>]</m:t>
                                    </m:r>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2</m:t>
                                        </m:r>
                                      </m:sub>
                                    </m:sSub>
                                  </m:den>
                                </m:f>
                              </m:e>
                            </m:d>
                          </m:e>
                          <m:sup>
                            <m:r>
                              <a:rPr lang="en-US" sz="4600" i="1" dirty="0">
                                <a:solidFill>
                                  <a:schemeClr val="bg1">
                                    <a:lumMod val="95000"/>
                                  </a:schemeClr>
                                </a:solidFill>
                                <a:latin typeface="Cambria Math" panose="02040503050406030204" pitchFamily="18" charset="0"/>
                              </a:rPr>
                              <m:t>𝑚</m:t>
                            </m:r>
                          </m:sup>
                        </m:sSup>
                      </m:den>
                    </m:f>
                  </m:oMath>
                </a14:m>
                <a:r>
                  <a:rPr lang="en-US" sz="4600" b="0" dirty="0">
                    <a:solidFill>
                      <a:schemeClr val="bg1">
                        <a:lumMod val="95000"/>
                      </a:schemeClr>
                    </a:solidFill>
                  </a:rPr>
                  <a:t>     S activates P and I inhibits S.    </a:t>
                </a:r>
              </a:p>
            </p:txBody>
          </p:sp>
        </mc:Choice>
        <mc:Fallback xmlns="">
          <p:sp>
            <p:nvSpPr>
              <p:cNvPr id="5" name="TextBox 4">
                <a:extLst>
                  <a:ext uri="{FF2B5EF4-FFF2-40B4-BE49-F238E27FC236}">
                    <a16:creationId xmlns:a16="http://schemas.microsoft.com/office/drawing/2014/main" id="{6BD06798-BEA7-7451-EB01-3926E7E7D38A}"/>
                  </a:ext>
                </a:extLst>
              </p:cNvPr>
              <p:cNvSpPr txBox="1">
                <a:spLocks noRot="1" noChangeAspect="1" noMove="1" noResize="1" noEditPoints="1" noAdjustHandles="1" noChangeArrowheads="1" noChangeShapeType="1" noTextEdit="1"/>
              </p:cNvSpPr>
              <p:nvPr/>
            </p:nvSpPr>
            <p:spPr>
              <a:xfrm>
                <a:off x="1206499" y="7006513"/>
                <a:ext cx="19132723" cy="2031262"/>
              </a:xfrm>
              <a:prstGeom prst="rect">
                <a:avLst/>
              </a:prstGeom>
              <a:blipFill>
                <a:blip r:embed="rId5"/>
                <a:stretch>
                  <a:fillRect l="-1326" r="-4509" b="-1852"/>
                </a:stretch>
              </a:blipFill>
              <a:ln>
                <a:solidFill>
                  <a:srgbClr val="66133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66D2A5-5B0C-BF93-20D2-5BD0C8152217}"/>
                  </a:ext>
                </a:extLst>
              </p:cNvPr>
              <p:cNvSpPr txBox="1"/>
              <p:nvPr/>
            </p:nvSpPr>
            <p:spPr>
              <a:xfrm>
                <a:off x="1206499" y="9244958"/>
                <a:ext cx="21971000" cy="2098075"/>
              </a:xfrm>
              <a:prstGeom prst="rect">
                <a:avLst/>
              </a:prstGeom>
              <a:noFill/>
              <a:ln>
                <a:solidFill>
                  <a:srgbClr val="66133E"/>
                </a:solidFill>
              </a:ln>
            </p:spPr>
            <p:txBody>
              <a:bodyPr wrap="square">
                <a:spAutoFit/>
              </a:bodyPr>
              <a:lstStyle/>
              <a:p>
                <a:pPr marL="0" lvl="0" indent="0"/>
                <a:r>
                  <a:rPr lang="en-US" sz="4600" b="0" dirty="0">
                    <a:solidFill>
                      <a:schemeClr val="bg1">
                        <a:lumMod val="95000"/>
                      </a:schemeClr>
                    </a:solidFill>
                  </a:rPr>
                  <a:t>Model 3:  </a:t>
                </a:r>
                <a14:m>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f>
                      <m:fPr>
                        <m:ctrlPr>
                          <a:rPr lang="en-US" sz="4600" i="1" dirty="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r>
                                      <a:rPr lang="en-US" sz="4600" i="1" dirty="0">
                                        <a:solidFill>
                                          <a:schemeClr val="bg1">
                                            <a:lumMod val="95000"/>
                                          </a:schemeClr>
                                        </a:solidFill>
                                        <a:latin typeface="Cambria Math" panose="02040503050406030204" pitchFamily="18" charset="0"/>
                                      </a:rPr>
                                      <m:t>𝐾</m:t>
                                    </m:r>
                                  </m:den>
                                </m:f>
                              </m:e>
                            </m:d>
                          </m:e>
                          <m:sup>
                            <m:r>
                              <a:rPr lang="en-US" sz="4600" i="1" dirty="0">
                                <a:solidFill>
                                  <a:schemeClr val="bg1">
                                    <a:lumMod val="95000"/>
                                  </a:schemeClr>
                                </a:solidFill>
                                <a:latin typeface="Cambria Math" panose="02040503050406030204" pitchFamily="18" charset="0"/>
                              </a:rPr>
                              <m:t>𝑛</m:t>
                            </m:r>
                          </m:sup>
                        </m:sSup>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𝜂</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sSup>
                          <m:sSupPr>
                            <m:ctrlPr>
                              <a:rPr lang="en-US" sz="4600" i="1" dirty="0">
                                <a:solidFill>
                                  <a:schemeClr val="bg1">
                                    <a:lumMod val="95000"/>
                                  </a:schemeClr>
                                </a:solidFill>
                                <a:latin typeface="Cambria Math" panose="02040503050406030204" pitchFamily="18" charset="0"/>
                              </a:rPr>
                            </m:ctrlPr>
                          </m:sSupPr>
                          <m:e>
                            <m:r>
                              <a:rPr lang="en-US" sz="4600" i="1" dirty="0">
                                <a:solidFill>
                                  <a:schemeClr val="bg1">
                                    <a:lumMod val="95000"/>
                                  </a:schemeClr>
                                </a:solidFill>
                                <a:latin typeface="Cambria Math" panose="02040503050406030204" pitchFamily="18" charset="0"/>
                              </a:rPr>
                              <m:t>∗</m:t>
                            </m:r>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r>
                                      <a:rPr lang="en-US" sz="4600" i="1" dirty="0">
                                        <a:solidFill>
                                          <a:schemeClr val="bg1">
                                            <a:lumMod val="95000"/>
                                          </a:schemeClr>
                                        </a:solidFill>
                                        <a:latin typeface="Cambria Math" panose="02040503050406030204" pitchFamily="18" charset="0"/>
                                      </a:rPr>
                                      <m:t>[</m:t>
                                    </m:r>
                                    <m:r>
                                      <a:rPr lang="en-US" sz="4600" i="1" dirty="0">
                                        <a:solidFill>
                                          <a:schemeClr val="bg1">
                                            <a:lumMod val="95000"/>
                                          </a:schemeClr>
                                        </a:solidFill>
                                        <a:latin typeface="Cambria Math" panose="02040503050406030204" pitchFamily="18" charset="0"/>
                                      </a:rPr>
                                      <m:t>𝐼</m:t>
                                    </m:r>
                                    <m:r>
                                      <a:rPr lang="en-US" sz="4600" i="1" dirty="0">
                                        <a:solidFill>
                                          <a:schemeClr val="bg1">
                                            <a:lumMod val="95000"/>
                                          </a:schemeClr>
                                        </a:solidFill>
                                        <a:latin typeface="Cambria Math" panose="02040503050406030204" pitchFamily="18" charset="0"/>
                                      </a:rPr>
                                      <m:t>]</m:t>
                                    </m:r>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2</m:t>
                                        </m:r>
                                      </m:sub>
                                    </m:sSub>
                                  </m:den>
                                </m:f>
                              </m:e>
                            </m:d>
                          </m:e>
                          <m:sup>
                            <m:r>
                              <a:rPr lang="en-US" sz="4600" i="1" dirty="0">
                                <a:solidFill>
                                  <a:schemeClr val="bg1">
                                    <a:lumMod val="95000"/>
                                  </a:schemeClr>
                                </a:solidFill>
                                <a:latin typeface="Cambria Math" panose="02040503050406030204" pitchFamily="18" charset="0"/>
                              </a:rPr>
                              <m:t>𝑚</m:t>
                            </m:r>
                          </m:sup>
                        </m:sSup>
                      </m:num>
                      <m:den>
                        <m:r>
                          <a:rPr lang="en-US" sz="4600" i="1" dirty="0">
                            <a:solidFill>
                              <a:schemeClr val="bg1">
                                <a:lumMod val="95000"/>
                              </a:schemeClr>
                            </a:solidFill>
                            <a:latin typeface="Cambria Math" panose="02040503050406030204" pitchFamily="18" charset="0"/>
                          </a:rPr>
                          <m:t>1+</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𝐼</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2</m:t>
                                        </m:r>
                                      </m:sub>
                                    </m:sSub>
                                  </m:den>
                                </m:f>
                              </m:e>
                            </m:d>
                          </m:e>
                          <m:sup>
                            <m:r>
                              <a:rPr lang="en-US" sz="4600" i="1" dirty="0">
                                <a:solidFill>
                                  <a:schemeClr val="bg1">
                                    <a:lumMod val="95000"/>
                                  </a:schemeClr>
                                </a:solidFill>
                                <a:latin typeface="Cambria Math" panose="02040503050406030204" pitchFamily="18" charset="0"/>
                              </a:rPr>
                              <m:t>𝑚</m:t>
                            </m:r>
                          </m:sup>
                        </m:sSup>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sSup>
                          <m:sSupPr>
                            <m:ctrlPr>
                              <a:rPr lang="en-US" sz="4600" i="1" dirty="0">
                                <a:solidFill>
                                  <a:schemeClr val="bg1">
                                    <a:lumMod val="95000"/>
                                  </a:schemeClr>
                                </a:solidFill>
                                <a:latin typeface="Cambria Math" panose="02040503050406030204" pitchFamily="18" charset="0"/>
                              </a:rPr>
                            </m:ctrlPr>
                          </m:sSupPr>
                          <m:e>
                            <m:r>
                              <a:rPr lang="en-US" sz="4600" i="1" dirty="0">
                                <a:solidFill>
                                  <a:schemeClr val="bg1">
                                    <a:lumMod val="95000"/>
                                  </a:schemeClr>
                                </a:solidFill>
                                <a:latin typeface="Cambria Math" panose="02040503050406030204" pitchFamily="18" charset="0"/>
                              </a:rPr>
                              <m:t>∗</m:t>
                            </m:r>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r>
                                      <a:rPr lang="en-US" sz="4600" i="1" dirty="0">
                                        <a:solidFill>
                                          <a:schemeClr val="bg1">
                                            <a:lumMod val="95000"/>
                                          </a:schemeClr>
                                        </a:solidFill>
                                        <a:latin typeface="Cambria Math" panose="02040503050406030204" pitchFamily="18" charset="0"/>
                                      </a:rPr>
                                      <m:t>[</m:t>
                                    </m:r>
                                    <m:r>
                                      <a:rPr lang="en-US" sz="4600" i="1" dirty="0">
                                        <a:solidFill>
                                          <a:schemeClr val="bg1">
                                            <a:lumMod val="95000"/>
                                          </a:schemeClr>
                                        </a:solidFill>
                                        <a:latin typeface="Cambria Math" panose="02040503050406030204" pitchFamily="18" charset="0"/>
                                      </a:rPr>
                                      <m:t>𝐼</m:t>
                                    </m:r>
                                    <m:r>
                                      <a:rPr lang="en-US" sz="4600" i="1" dirty="0">
                                        <a:solidFill>
                                          <a:schemeClr val="bg1">
                                            <a:lumMod val="95000"/>
                                          </a:schemeClr>
                                        </a:solidFill>
                                        <a:latin typeface="Cambria Math" panose="02040503050406030204" pitchFamily="18" charset="0"/>
                                      </a:rPr>
                                      <m:t>]</m:t>
                                    </m:r>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2</m:t>
                                        </m:r>
                                      </m:sub>
                                    </m:sSub>
                                  </m:den>
                                </m:f>
                              </m:e>
                            </m:d>
                          </m:e>
                          <m:sup>
                            <m:r>
                              <a:rPr lang="en-US" sz="4600" i="1" dirty="0">
                                <a:solidFill>
                                  <a:schemeClr val="bg1">
                                    <a:lumMod val="95000"/>
                                  </a:schemeClr>
                                </a:solidFill>
                                <a:latin typeface="Cambria Math" panose="02040503050406030204" pitchFamily="18" charset="0"/>
                              </a:rPr>
                              <m:t>𝑚</m:t>
                            </m:r>
                          </m:sup>
                        </m:sSup>
                      </m:den>
                    </m:f>
                  </m:oMath>
                </a14:m>
                <a:r>
                  <a:rPr lang="en-US" sz="4600" b="0" dirty="0">
                    <a:solidFill>
                      <a:schemeClr val="bg1">
                        <a:lumMod val="95000"/>
                      </a:schemeClr>
                    </a:solidFill>
                  </a:rPr>
                  <a:t>     S activates P and I inhibits S with basal.</a:t>
                </a:r>
              </a:p>
            </p:txBody>
          </p:sp>
        </mc:Choice>
        <mc:Fallback xmlns="">
          <p:sp>
            <p:nvSpPr>
              <p:cNvPr id="9" name="TextBox 8">
                <a:extLst>
                  <a:ext uri="{FF2B5EF4-FFF2-40B4-BE49-F238E27FC236}">
                    <a16:creationId xmlns:a16="http://schemas.microsoft.com/office/drawing/2014/main" id="{EB66D2A5-5B0C-BF93-20D2-5BD0C8152217}"/>
                  </a:ext>
                </a:extLst>
              </p:cNvPr>
              <p:cNvSpPr txBox="1">
                <a:spLocks noRot="1" noChangeAspect="1" noMove="1" noResize="1" noEditPoints="1" noAdjustHandles="1" noChangeArrowheads="1" noChangeShapeType="1" noTextEdit="1"/>
              </p:cNvSpPr>
              <p:nvPr/>
            </p:nvSpPr>
            <p:spPr>
              <a:xfrm>
                <a:off x="1206499" y="9244958"/>
                <a:ext cx="21971000" cy="2098075"/>
              </a:xfrm>
              <a:prstGeom prst="rect">
                <a:avLst/>
              </a:prstGeom>
              <a:blipFill>
                <a:blip r:embed="rId6"/>
                <a:stretch>
                  <a:fillRect l="-1155" r="-635" b="-1796"/>
                </a:stretch>
              </a:blipFill>
              <a:ln>
                <a:solidFill>
                  <a:srgbClr val="66133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9B73EC-E7F3-E46E-880B-49530B4F4F77}"/>
                  </a:ext>
                </a:extLst>
              </p:cNvPr>
              <p:cNvSpPr txBox="1"/>
              <p:nvPr/>
            </p:nvSpPr>
            <p:spPr>
              <a:xfrm>
                <a:off x="1206499" y="11550216"/>
                <a:ext cx="17724052" cy="2098075"/>
              </a:xfrm>
              <a:prstGeom prst="rect">
                <a:avLst/>
              </a:prstGeom>
              <a:noFill/>
              <a:ln>
                <a:solidFill>
                  <a:srgbClr val="66133E"/>
                </a:solidFill>
              </a:ln>
            </p:spPr>
            <p:txBody>
              <a:bodyPr wrap="square">
                <a:spAutoFit/>
              </a:bodyPr>
              <a:lstStyle/>
              <a:p>
                <a:pPr marL="0" lvl="0" indent="0"/>
                <a:r>
                  <a:rPr lang="en-US" sz="4600" b="0" dirty="0">
                    <a:solidFill>
                      <a:schemeClr val="bg1">
                        <a:lumMod val="95000"/>
                      </a:schemeClr>
                    </a:solidFill>
                  </a:rPr>
                  <a:t>Model 4:  </a:t>
                </a:r>
                <a14:m>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f>
                      <m:fPr>
                        <m:ctrlPr>
                          <a:rPr lang="en-US" sz="4600" i="1" dirty="0">
                            <a:solidFill>
                              <a:schemeClr val="bg1">
                                <a:lumMod val="95000"/>
                              </a:schemeClr>
                            </a:solidFill>
                            <a:latin typeface="Cambria Math" panose="02040503050406030204" pitchFamily="18" charset="0"/>
                          </a:rPr>
                        </m:ctrlPr>
                      </m:fPr>
                      <m:num>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r>
                                      <a:rPr lang="en-US" sz="4600" i="1" dirty="0">
                                        <a:solidFill>
                                          <a:schemeClr val="bg1">
                                            <a:lumMod val="95000"/>
                                          </a:schemeClr>
                                        </a:solidFill>
                                        <a:latin typeface="Cambria Math" panose="02040503050406030204" pitchFamily="18" charset="0"/>
                                      </a:rPr>
                                      <m:t>𝐾</m:t>
                                    </m:r>
                                  </m:den>
                                </m:f>
                              </m:e>
                            </m:d>
                          </m:e>
                          <m:sup>
                            <m:r>
                              <a:rPr lang="en-US" sz="4600" i="1" dirty="0">
                                <a:solidFill>
                                  <a:schemeClr val="bg1">
                                    <a:lumMod val="95000"/>
                                  </a:schemeClr>
                                </a:solidFill>
                                <a:latin typeface="Cambria Math" panose="02040503050406030204" pitchFamily="18" charset="0"/>
                              </a:rPr>
                              <m:t>𝑛</m:t>
                            </m:r>
                          </m:sup>
                        </m:sSup>
                      </m:num>
                      <m:den>
                        <m:r>
                          <a:rPr lang="en-US" sz="4600" i="1" dirty="0">
                            <a:solidFill>
                              <a:schemeClr val="bg1">
                                <a:lumMod val="95000"/>
                              </a:schemeClr>
                            </a:solidFill>
                            <a:latin typeface="Cambria Math" panose="02040503050406030204" pitchFamily="18" charset="0"/>
                          </a:rPr>
                          <m:t>1+</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1</m:t>
                                        </m:r>
                                      </m:sub>
                                    </m:sSub>
                                  </m:den>
                                </m:f>
                              </m:e>
                            </m:d>
                          </m:e>
                          <m:sup>
                            <m:r>
                              <a:rPr lang="en-US" sz="4600" i="1" dirty="0">
                                <a:solidFill>
                                  <a:schemeClr val="bg1">
                                    <a:lumMod val="95000"/>
                                  </a:schemeClr>
                                </a:solidFill>
                                <a:latin typeface="Cambria Math" panose="02040503050406030204" pitchFamily="18" charset="0"/>
                              </a:rPr>
                              <m:t>𝑛</m:t>
                            </m:r>
                          </m:sup>
                        </m:sSup>
                        <m:r>
                          <a:rPr lang="en-US" sz="4600" i="1" dirty="0">
                            <a:solidFill>
                              <a:schemeClr val="bg1">
                                <a:lumMod val="95000"/>
                              </a:schemeClr>
                            </a:solidFill>
                            <a:latin typeface="Cambria Math" panose="02040503050406030204" pitchFamily="18" charset="0"/>
                          </a:rPr>
                          <m:t>+</m:t>
                        </m:r>
                        <m:sSup>
                          <m:sSupPr>
                            <m:ctrlPr>
                              <a:rPr lang="en-US" sz="4600" i="1" dirty="0">
                                <a:solidFill>
                                  <a:schemeClr val="bg1">
                                    <a:lumMod val="95000"/>
                                  </a:schemeClr>
                                </a:solidFill>
                                <a:latin typeface="Cambria Math" panose="02040503050406030204" pitchFamily="18" charset="0"/>
                              </a:rPr>
                            </m:ctrlPr>
                          </m:sSupPr>
                          <m:e>
                            <m:d>
                              <m:dPr>
                                <m:ctrlPr>
                                  <a:rPr lang="en-US" sz="4600" i="1" dirty="0">
                                    <a:solidFill>
                                      <a:schemeClr val="bg1">
                                        <a:lumMod val="95000"/>
                                      </a:schemeClr>
                                    </a:solidFill>
                                    <a:latin typeface="Cambria Math" panose="02040503050406030204" pitchFamily="18" charset="0"/>
                                  </a:rPr>
                                </m:ctrlPr>
                              </m:dPr>
                              <m:e>
                                <m:f>
                                  <m:fPr>
                                    <m:ctrlPr>
                                      <a:rPr lang="en-US" sz="4600" i="1" dirty="0">
                                        <a:solidFill>
                                          <a:schemeClr val="bg1">
                                            <a:lumMod val="95000"/>
                                          </a:schemeClr>
                                        </a:solidFill>
                                        <a:latin typeface="Cambria Math" panose="02040503050406030204" pitchFamily="18" charset="0"/>
                                      </a:rPr>
                                    </m:ctrlPr>
                                  </m:fPr>
                                  <m:num>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𝐼</m:t>
                                        </m:r>
                                      </m:e>
                                    </m:d>
                                  </m:num>
                                  <m:den>
                                    <m:sSub>
                                      <m:sSubPr>
                                        <m:ctrlPr>
                                          <a:rPr lang="en-US" sz="4600" b="0" i="1" dirty="0" smtClean="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2</m:t>
                                        </m:r>
                                      </m:sub>
                                    </m:sSub>
                                  </m:den>
                                </m:f>
                              </m:e>
                            </m:d>
                          </m:e>
                          <m:sup>
                            <m:r>
                              <a:rPr lang="en-US" sz="4600" i="1" dirty="0">
                                <a:solidFill>
                                  <a:schemeClr val="bg1">
                                    <a:lumMod val="95000"/>
                                  </a:schemeClr>
                                </a:solidFill>
                                <a:latin typeface="Cambria Math" panose="02040503050406030204" pitchFamily="18" charset="0"/>
                              </a:rPr>
                              <m:t>𝑚</m:t>
                            </m:r>
                          </m:sup>
                        </m:sSup>
                      </m:den>
                    </m:f>
                  </m:oMath>
                </a14:m>
                <a:r>
                  <a:rPr lang="en-US" sz="4600" b="0" dirty="0">
                    <a:solidFill>
                      <a:schemeClr val="bg1">
                        <a:lumMod val="95000"/>
                      </a:schemeClr>
                    </a:solidFill>
                  </a:rPr>
                  <a:t>     S activates P, I inhibits P, OR-gate. </a:t>
                </a:r>
              </a:p>
            </p:txBody>
          </p:sp>
        </mc:Choice>
        <mc:Fallback xmlns="">
          <p:sp>
            <p:nvSpPr>
              <p:cNvPr id="10" name="TextBox 9">
                <a:extLst>
                  <a:ext uri="{FF2B5EF4-FFF2-40B4-BE49-F238E27FC236}">
                    <a16:creationId xmlns:a16="http://schemas.microsoft.com/office/drawing/2014/main" id="{E09B73EC-E7F3-E46E-880B-49530B4F4F77}"/>
                  </a:ext>
                </a:extLst>
              </p:cNvPr>
              <p:cNvSpPr txBox="1">
                <a:spLocks noRot="1" noChangeAspect="1" noMove="1" noResize="1" noEditPoints="1" noAdjustHandles="1" noChangeArrowheads="1" noChangeShapeType="1" noTextEdit="1"/>
              </p:cNvSpPr>
              <p:nvPr/>
            </p:nvSpPr>
            <p:spPr>
              <a:xfrm>
                <a:off x="1206499" y="11550216"/>
                <a:ext cx="17724052" cy="2098075"/>
              </a:xfrm>
              <a:prstGeom prst="rect">
                <a:avLst/>
              </a:prstGeom>
              <a:blipFill>
                <a:blip r:embed="rId7"/>
                <a:stretch>
                  <a:fillRect l="-1432" r="-2004"/>
                </a:stretch>
              </a:blipFill>
              <a:ln>
                <a:solidFill>
                  <a:srgbClr val="66133E"/>
                </a:solidFill>
              </a:ln>
            </p:spPr>
            <p:txBody>
              <a:bodyPr/>
              <a:lstStyle/>
              <a:p>
                <a:r>
                  <a:rPr lang="en-US">
                    <a:noFill/>
                  </a:rPr>
                  <a:t> </a:t>
                </a:r>
              </a:p>
            </p:txBody>
          </p:sp>
        </mc:Fallback>
      </mc:AlternateContent>
    </p:spTree>
    <p:extLst>
      <p:ext uri="{BB962C8B-B14F-4D97-AF65-F5344CB8AC3E}">
        <p14:creationId xmlns:p14="http://schemas.microsoft.com/office/powerpoint/2010/main" val="125934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9" name="Picture 8">
            <a:extLst>
              <a:ext uri="{FF2B5EF4-FFF2-40B4-BE49-F238E27FC236}">
                <a16:creationId xmlns:a16="http://schemas.microsoft.com/office/drawing/2014/main" id="{72473DB0-F353-5A0D-4E0D-56B828D2CF41}"/>
              </a:ext>
            </a:extLst>
          </p:cNvPr>
          <p:cNvPicPr>
            <a:picLocks noChangeAspect="1"/>
          </p:cNvPicPr>
          <p:nvPr/>
        </p:nvPicPr>
        <p:blipFill>
          <a:blip r:embed="rId3"/>
          <a:stretch>
            <a:fillRect/>
          </a:stretch>
        </p:blipFill>
        <p:spPr>
          <a:xfrm>
            <a:off x="0" y="3657600"/>
            <a:ext cx="7767250" cy="10058400"/>
          </a:xfrm>
          <a:prstGeom prst="rect">
            <a:avLst/>
          </a:prstGeom>
        </p:spPr>
      </p:pic>
      <p:pic>
        <p:nvPicPr>
          <p:cNvPr id="10" name="Picture 9">
            <a:extLst>
              <a:ext uri="{FF2B5EF4-FFF2-40B4-BE49-F238E27FC236}">
                <a16:creationId xmlns:a16="http://schemas.microsoft.com/office/drawing/2014/main" id="{CCA6815E-CAE1-88EC-FDA6-90A73EB02D68}"/>
              </a:ext>
            </a:extLst>
          </p:cNvPr>
          <p:cNvPicPr>
            <a:picLocks noChangeAspect="1"/>
          </p:cNvPicPr>
          <p:nvPr/>
        </p:nvPicPr>
        <p:blipFill>
          <a:blip r:embed="rId4"/>
          <a:stretch>
            <a:fillRect/>
          </a:stretch>
        </p:blipFill>
        <p:spPr>
          <a:xfrm>
            <a:off x="7843450" y="3657600"/>
            <a:ext cx="7767250" cy="10058400"/>
          </a:xfrm>
          <a:prstGeom prst="rect">
            <a:avLst/>
          </a:prstGeom>
        </p:spPr>
      </p:pic>
      <p:pic>
        <p:nvPicPr>
          <p:cNvPr id="11" name="Picture 10">
            <a:extLst>
              <a:ext uri="{FF2B5EF4-FFF2-40B4-BE49-F238E27FC236}">
                <a16:creationId xmlns:a16="http://schemas.microsoft.com/office/drawing/2014/main" id="{13630656-6770-D49C-5ABC-255BD52F4AF8}"/>
              </a:ext>
            </a:extLst>
          </p:cNvPr>
          <p:cNvPicPr>
            <a:picLocks noChangeAspect="1"/>
          </p:cNvPicPr>
          <p:nvPr/>
        </p:nvPicPr>
        <p:blipFill>
          <a:blip r:embed="rId5"/>
          <a:stretch>
            <a:fillRect/>
          </a:stretch>
        </p:blipFill>
        <p:spPr>
          <a:xfrm>
            <a:off x="15686900" y="3657600"/>
            <a:ext cx="7767250" cy="10058400"/>
          </a:xfrm>
          <a:prstGeom prst="rect">
            <a:avLst/>
          </a:prstGeom>
        </p:spPr>
      </p:pic>
    </p:spTree>
    <p:extLst>
      <p:ext uri="{BB962C8B-B14F-4D97-AF65-F5344CB8AC3E}">
        <p14:creationId xmlns:p14="http://schemas.microsoft.com/office/powerpoint/2010/main" val="97916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2"/>
          <p:cNvSpPr txBox="1"/>
          <p:nvPr/>
        </p:nvSpPr>
        <p:spPr>
          <a:xfrm>
            <a:off x="1335720" y="8785659"/>
            <a:ext cx="21971000" cy="4763726"/>
          </a:xfrm>
          <a:prstGeom prst="rect">
            <a:avLst/>
          </a:prstGeom>
          <a:noFill/>
          <a:ln>
            <a:noFill/>
          </a:ln>
        </p:spPr>
        <p:txBody>
          <a:bodyPr spcFirstLastPara="1" wrap="square" lIns="50800" tIns="50800" rIns="50800" bIns="50800" anchor="ctr" anchorCtr="0">
            <a:normAutofit/>
          </a:bodyPr>
          <a:lstStyle/>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Converting rules to ODEs</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Modeling ODEs in Python</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Solving ODEs  </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Projects </a:t>
            </a:r>
          </a:p>
        </p:txBody>
      </p:sp>
      <p:sp>
        <p:nvSpPr>
          <p:cNvPr id="94" name="Google Shape;94;p2"/>
          <p:cNvSpPr txBox="1"/>
          <p:nvPr/>
        </p:nvSpPr>
        <p:spPr>
          <a:xfrm>
            <a:off x="1608187" y="5113791"/>
            <a:ext cx="21971001" cy="3874314"/>
          </a:xfrm>
          <a:prstGeom prst="rect">
            <a:avLst/>
          </a:prstGeom>
          <a:noFill/>
          <a:ln>
            <a:noFill/>
          </a:ln>
        </p:spPr>
        <p:txBody>
          <a:bodyPr spcFirstLastPara="1" wrap="square" lIns="50800" tIns="50800" rIns="50800" bIns="50800" anchor="ctr" anchorCtr="0">
            <a:normAutofit/>
          </a:bodyPr>
          <a:lstStyle/>
          <a:p>
            <a:pPr algn="ctr">
              <a:lnSpc>
                <a:spcPct val="80000"/>
              </a:lnSpc>
              <a:buClr>
                <a:srgbClr val="FFFFFF"/>
              </a:buClr>
              <a:buSzPts val="6000"/>
            </a:pPr>
            <a:r>
              <a:rPr lang="en-US" sz="6000" i="1" dirty="0">
                <a:solidFill>
                  <a:srgbClr val="FFFFFF"/>
                </a:solidFill>
                <a:latin typeface="Helvetica Neue"/>
                <a:ea typeface="Helvetica Neue"/>
                <a:cs typeface="Helvetica Neue"/>
                <a:sym typeface="Helvetica Neue"/>
              </a:rPr>
              <a:t>We will build ODE models of regulatory networks of biological systems</a:t>
            </a:r>
            <a:r>
              <a:rPr lang="en-US" sz="6000" b="0" i="1" u="none" strike="noStrike" cap="none" dirty="0">
                <a:solidFill>
                  <a:srgbClr val="FFFFFF"/>
                </a:solidFill>
                <a:latin typeface="Helvetica Neue"/>
                <a:ea typeface="Helvetica Neue"/>
                <a:cs typeface="Helvetica Neue"/>
                <a:sym typeface="Helvetica Neue"/>
              </a:rPr>
              <a:t>. </a:t>
            </a:r>
            <a:r>
              <a:rPr lang="en-US" sz="6000" i="1" dirty="0">
                <a:solidFill>
                  <a:srgbClr val="FFFFFF"/>
                </a:solidFill>
                <a:latin typeface="Helvetica Neue"/>
                <a:ea typeface="Helvetica Neue"/>
                <a:cs typeface="Helvetica Neue"/>
                <a:sym typeface="Helvetica Neue"/>
              </a:rPr>
              <a:t>Network nodes c</a:t>
            </a:r>
            <a:r>
              <a:rPr lang="en-US" sz="6000" b="0" i="1" u="none" strike="noStrike" cap="none" dirty="0">
                <a:solidFill>
                  <a:srgbClr val="FFFFFF"/>
                </a:solidFill>
                <a:latin typeface="Helvetica Neue"/>
                <a:ea typeface="Helvetica Neue"/>
                <a:cs typeface="Helvetica Neue"/>
                <a:sym typeface="Helvetica Neue"/>
              </a:rPr>
              <a:t>omponents change over time. Network, Matrix, ODEs representations. </a:t>
            </a:r>
            <a:endParaRPr i="1" dirty="0"/>
          </a:p>
        </p:txBody>
      </p:sp>
      <p:sp>
        <p:nvSpPr>
          <p:cNvPr id="5" name="Google Shape;92;p2">
            <a:extLst>
              <a:ext uri="{FF2B5EF4-FFF2-40B4-BE49-F238E27FC236}">
                <a16:creationId xmlns:a16="http://schemas.microsoft.com/office/drawing/2014/main" id="{758E2E25-CA68-BF89-69E0-5B4ACBB46E43}"/>
              </a:ext>
            </a:extLst>
          </p:cNvPr>
          <p:cNvSpPr txBox="1">
            <a:spLocks/>
          </p:cNvSpPr>
          <p:nvPr/>
        </p:nvSpPr>
        <p:spPr>
          <a:xfrm>
            <a:off x="1206499" y="16264"/>
            <a:ext cx="23177501" cy="5494849"/>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l">
              <a:buSzPts val="8500"/>
            </a:pPr>
            <a:r>
              <a:rPr lang="en-US" sz="8500" b="1" dirty="0">
                <a:solidFill>
                  <a:schemeClr val="tx1">
                    <a:lumMod val="75000"/>
                    <a:lumOff val="25000"/>
                  </a:schemeClr>
                </a:solidFill>
              </a:rPr>
              <a:t>Introduction to ODEs</a:t>
            </a:r>
          </a:p>
          <a:p>
            <a:pPr marL="0" indent="0" algn="l">
              <a:buSzPts val="8500"/>
            </a:pPr>
            <a:r>
              <a:rPr lang="en-US" sz="8500" b="1" dirty="0">
                <a:solidFill>
                  <a:schemeClr val="tx1">
                    <a:lumMod val="75000"/>
                    <a:lumOff val="25000"/>
                  </a:schemeClr>
                </a:solidFill>
              </a:rPr>
              <a:t>Graphical Analysis of ODEs</a:t>
            </a:r>
          </a:p>
          <a:p>
            <a:pPr marL="0" indent="0" algn="l">
              <a:buSzPts val="8500"/>
            </a:pPr>
            <a:r>
              <a:rPr lang="en-US" sz="8500" b="1" dirty="0">
                <a:solidFill>
                  <a:schemeClr val="tx1">
                    <a:lumMod val="75000"/>
                    <a:lumOff val="25000"/>
                  </a:schemeClr>
                </a:solidFill>
              </a:rPr>
              <a:t>Michaelis-Menten and Mass Action Kinetics</a:t>
            </a:r>
          </a:p>
          <a:p>
            <a:pPr marL="0" indent="0" algn="l">
              <a:buSzPts val="8500"/>
            </a:pPr>
            <a:r>
              <a:rPr lang="en-US" sz="8500" b="1" dirty="0">
                <a:solidFill>
                  <a:schemeClr val="bg1">
                    <a:lumMod val="95000"/>
                  </a:schemeClr>
                </a:solidFill>
              </a:rPr>
              <a:t>Modeling biological systems with ODEs</a:t>
            </a:r>
          </a:p>
        </p:txBody>
      </p:sp>
    </p:spTree>
    <p:extLst>
      <p:ext uri="{BB962C8B-B14F-4D97-AF65-F5344CB8AC3E}">
        <p14:creationId xmlns:p14="http://schemas.microsoft.com/office/powerpoint/2010/main" val="3534036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462633" y="3511453"/>
                <a:ext cx="9534853" cy="5657574"/>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r>
                            <a:rPr lang="en-US" sz="6000" b="0" i="1" smtClean="0">
                              <a:solidFill>
                                <a:schemeClr val="accent1">
                                  <a:lumMod val="60000"/>
                                  <a:lumOff val="40000"/>
                                </a:schemeClr>
                              </a:solidFill>
                              <a:latin typeface="Cambria Math" panose="02040503050406030204" pitchFamily="18" charset="0"/>
                            </a:rPr>
                            <m:t>𝑥</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sSub>
                        <m:sSubPr>
                          <m:ctrlPr>
                            <a:rPr lang="en-US" sz="6000" i="1">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1</m:t>
                          </m:r>
                        </m:sub>
                      </m:sSub>
                      <m:r>
                        <a:rPr lang="en-US" sz="6000" i="1">
                          <a:solidFill>
                            <a:schemeClr val="bg1">
                              <a:lumMod val="95000"/>
                            </a:schemeClr>
                          </a:solidFill>
                          <a:latin typeface="Cambria Math" panose="02040503050406030204" pitchFamily="18" charset="0"/>
                        </a:rPr>
                        <m:t>∗</m:t>
                      </m:r>
                      <m:r>
                        <a:rPr lang="en-US" sz="6000" i="1">
                          <a:solidFill>
                            <a:schemeClr val="accent1">
                              <a:lumMod val="60000"/>
                              <a:lumOff val="40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2</m:t>
                          </m:r>
                        </m:sub>
                      </m:sSub>
                      <m:r>
                        <a:rPr lang="en-US" sz="6000" b="0" i="1" smtClean="0">
                          <a:solidFill>
                            <a:schemeClr val="bg1">
                              <a:lumMod val="95000"/>
                            </a:schemeClr>
                          </a:solidFill>
                          <a:latin typeface="Cambria Math" panose="02040503050406030204" pitchFamily="18" charset="0"/>
                        </a:rPr>
                        <m:t>∗</m:t>
                      </m:r>
                      <m:r>
                        <a:rPr lang="en-US" sz="6000" b="0" i="1" smtClean="0">
                          <a:solidFill>
                            <a:schemeClr val="accent6"/>
                          </a:solidFill>
                          <a:latin typeface="Cambria Math" panose="02040503050406030204" pitchFamily="18" charset="0"/>
                        </a:rPr>
                        <m:t>𝑧</m:t>
                      </m:r>
                      <m:r>
                        <a:rPr lang="en-US" sz="60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𝑠</m:t>
                      </m:r>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5400" b="0" i="1" smtClean="0">
                              <a:solidFill>
                                <a:schemeClr val="bg1">
                                  <a:lumMod val="95000"/>
                                </a:schemeClr>
                              </a:solidFill>
                              <a:latin typeface="Cambria Math" panose="02040503050406030204" pitchFamily="18" charset="0"/>
                            </a:rPr>
                          </m:ctrlPr>
                        </m:fPr>
                        <m:num>
                          <m:r>
                            <m:rPr>
                              <m:nor/>
                            </m:rPr>
                            <a:rPr lang="en-US" sz="5400" b="0" i="1" smtClean="0">
                              <a:solidFill>
                                <a:schemeClr val="bg1">
                                  <a:lumMod val="95000"/>
                                </a:schemeClr>
                              </a:solidFill>
                              <a:latin typeface="Cambria Math" panose="02040503050406030204" pitchFamily="18" charset="0"/>
                            </a:rPr>
                            <m:t>d</m:t>
                          </m:r>
                          <m:r>
                            <a:rPr lang="en-US" sz="5400" b="0" i="1" smtClean="0">
                              <a:solidFill>
                                <a:schemeClr val="accent5"/>
                              </a:solidFill>
                              <a:latin typeface="Cambria Math" panose="02040503050406030204" pitchFamily="18" charset="0"/>
                            </a:rPr>
                            <m:t>𝑦</m:t>
                          </m:r>
                        </m:num>
                        <m:den>
                          <m:r>
                            <a:rPr lang="en-US" sz="5400" b="0" i="1" smtClean="0">
                              <a:solidFill>
                                <a:schemeClr val="bg1">
                                  <a:lumMod val="95000"/>
                                </a:schemeClr>
                              </a:solidFill>
                              <a:latin typeface="Cambria Math" panose="02040503050406030204" pitchFamily="18" charset="0"/>
                            </a:rPr>
                            <m:t>𝑑</m:t>
                          </m:r>
                          <m:r>
                            <a:rPr lang="en-US" sz="5400" i="1">
                              <a:solidFill>
                                <a:schemeClr val="bg1">
                                  <a:lumMod val="95000"/>
                                </a:schemeClr>
                              </a:solidFill>
                              <a:latin typeface="Cambria Math" panose="02040503050406030204" pitchFamily="18" charset="0"/>
                            </a:rPr>
                            <m:t>𝑡</m:t>
                          </m:r>
                        </m:den>
                      </m:f>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3</m:t>
                          </m:r>
                        </m:sub>
                      </m:sSub>
                      <m:r>
                        <a:rPr lang="en-US" sz="5400" b="0" i="1" smtClean="0">
                          <a:solidFill>
                            <a:schemeClr val="bg1">
                              <a:lumMod val="95000"/>
                            </a:schemeClr>
                          </a:solidFill>
                          <a:latin typeface="Cambria Math" panose="02040503050406030204" pitchFamily="18" charset="0"/>
                        </a:rPr>
                        <m:t>∗</m:t>
                      </m:r>
                      <m:r>
                        <a:rPr lang="en-US" sz="5400" b="0" i="1" smtClean="0">
                          <a:solidFill>
                            <a:schemeClr val="accent1">
                              <a:lumMod val="60000"/>
                              <a:lumOff val="40000"/>
                            </a:schemeClr>
                          </a:solidFill>
                          <a:latin typeface="Cambria Math" panose="02040503050406030204" pitchFamily="18" charset="0"/>
                        </a:rPr>
                        <m:t>𝑥</m:t>
                      </m:r>
                      <m:r>
                        <a:rPr lang="en-US" sz="5400" i="1">
                          <a:solidFill>
                            <a:schemeClr val="bg1">
                              <a:lumMod val="95000"/>
                            </a:schemeClr>
                          </a:solidFill>
                          <a:latin typeface="Cambria Math" panose="02040503050406030204" pitchFamily="18" charset="0"/>
                        </a:rPr>
                        <m:t>+</m:t>
                      </m:r>
                      <m:sSub>
                        <m:sSubPr>
                          <m:ctrlPr>
                            <a:rPr lang="en-US" sz="5400" i="1">
                              <a:solidFill>
                                <a:schemeClr val="bg1">
                                  <a:lumMod val="95000"/>
                                </a:schemeClr>
                              </a:solidFill>
                              <a:latin typeface="Cambria Math" panose="02040503050406030204" pitchFamily="18" charset="0"/>
                            </a:rPr>
                          </m:ctrlPr>
                        </m:sSubPr>
                        <m:e>
                          <m:r>
                            <a:rPr lang="en-US" sz="5400" i="1">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4</m:t>
                          </m:r>
                        </m:sub>
                      </m:sSub>
                      <m:r>
                        <a:rPr lang="en-US" sz="5400" i="1">
                          <a:solidFill>
                            <a:schemeClr val="bg1">
                              <a:lumMod val="95000"/>
                            </a:schemeClr>
                          </a:solidFill>
                          <a:latin typeface="Cambria Math" panose="02040503050406030204" pitchFamily="18" charset="0"/>
                        </a:rPr>
                        <m:t>∗</m:t>
                      </m:r>
                      <m:r>
                        <a:rPr lang="en-US" sz="5400" i="1">
                          <a:solidFill>
                            <a:schemeClr val="accent5"/>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5</m:t>
                          </m:r>
                        </m:sub>
                      </m:sSub>
                      <m:r>
                        <a:rPr lang="en-US" sz="5400" b="0" i="1" smtClean="0">
                          <a:solidFill>
                            <a:schemeClr val="bg1">
                              <a:lumMod val="95000"/>
                            </a:schemeClr>
                          </a:solidFill>
                          <a:latin typeface="Cambria Math" panose="02040503050406030204" pitchFamily="18" charset="0"/>
                        </a:rPr>
                        <m:t>∗</m:t>
                      </m:r>
                      <m:r>
                        <a:rPr lang="en-US" sz="5400" b="0" i="1" smtClean="0">
                          <a:solidFill>
                            <a:schemeClr val="accent6"/>
                          </a:solidFill>
                          <a:latin typeface="Cambria Math" panose="02040503050406030204" pitchFamily="18" charset="0"/>
                        </a:rPr>
                        <m:t>𝑧</m:t>
                      </m:r>
                    </m:oMath>
                  </m:oMathPara>
                </a14:m>
                <a:endParaRPr lang="en-US" sz="48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4800" b="0" i="1" smtClean="0">
                              <a:solidFill>
                                <a:schemeClr val="bg1">
                                  <a:lumMod val="95000"/>
                                </a:schemeClr>
                              </a:solidFill>
                              <a:latin typeface="Cambria Math" panose="02040503050406030204" pitchFamily="18" charset="0"/>
                            </a:rPr>
                          </m:ctrlPr>
                        </m:fPr>
                        <m:num>
                          <m:r>
                            <m:rPr>
                              <m:nor/>
                            </m:rPr>
                            <a:rPr lang="en-US" sz="4800" b="0" i="1" smtClean="0">
                              <a:solidFill>
                                <a:schemeClr val="bg1">
                                  <a:lumMod val="95000"/>
                                </a:schemeClr>
                              </a:solidFill>
                              <a:latin typeface="Cambria Math" panose="02040503050406030204" pitchFamily="18" charset="0"/>
                            </a:rPr>
                            <m:t>d</m:t>
                          </m:r>
                          <m:r>
                            <a:rPr lang="en-US" sz="4800" b="0" i="1" smtClean="0">
                              <a:solidFill>
                                <a:schemeClr val="accent6"/>
                              </a:solidFill>
                              <a:latin typeface="Cambria Math" panose="02040503050406030204" pitchFamily="18" charset="0"/>
                            </a:rPr>
                            <m:t>𝑧</m:t>
                          </m:r>
                        </m:num>
                        <m:den>
                          <m:r>
                            <a:rPr lang="en-US" sz="4800" b="0" i="1" smtClean="0">
                              <a:solidFill>
                                <a:schemeClr val="bg1">
                                  <a:lumMod val="95000"/>
                                </a:schemeClr>
                              </a:solidFill>
                              <a:latin typeface="Cambria Math" panose="02040503050406030204" pitchFamily="18" charset="0"/>
                            </a:rPr>
                            <m:t>𝑑</m:t>
                          </m:r>
                          <m:r>
                            <a:rPr lang="en-US" sz="4800" i="1">
                              <a:solidFill>
                                <a:schemeClr val="bg1">
                                  <a:lumMod val="95000"/>
                                </a:schemeClr>
                              </a:solidFill>
                              <a:latin typeface="Cambria Math" panose="02040503050406030204" pitchFamily="18" charset="0"/>
                            </a:rPr>
                            <m:t>𝑡</m:t>
                          </m:r>
                        </m:den>
                      </m:f>
                      <m:r>
                        <a:rPr lang="en-US" sz="4800" b="0" i="1" smtClean="0">
                          <a:solidFill>
                            <a:schemeClr val="bg1">
                              <a:lumMod val="95000"/>
                            </a:schemeClr>
                          </a:solidFill>
                          <a:latin typeface="Cambria Math" panose="02040503050406030204" pitchFamily="18" charset="0"/>
                        </a:rPr>
                        <m:t>=</m:t>
                      </m:r>
                      <m:sSub>
                        <m:sSubPr>
                          <m:ctrlPr>
                            <a:rPr lang="en-US" sz="4800" b="0" i="1" smtClean="0">
                              <a:solidFill>
                                <a:schemeClr val="bg1">
                                  <a:lumMod val="95000"/>
                                </a:schemeClr>
                              </a:solidFill>
                              <a:latin typeface="Cambria Math" panose="02040503050406030204" pitchFamily="18" charset="0"/>
                            </a:rPr>
                          </m:ctrlPr>
                        </m:sSubPr>
                        <m:e>
                          <m:r>
                            <a:rPr lang="en-US" sz="4800" b="0" i="1" smtClean="0">
                              <a:solidFill>
                                <a:schemeClr val="bg1">
                                  <a:lumMod val="95000"/>
                                </a:schemeClr>
                              </a:solidFill>
                              <a:latin typeface="Cambria Math" panose="02040503050406030204" pitchFamily="18" charset="0"/>
                            </a:rPr>
                            <m:t>−</m:t>
                          </m:r>
                          <m:r>
                            <a:rPr lang="en-US" sz="4800" b="0" i="1" smtClean="0">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6</m:t>
                          </m:r>
                        </m:sub>
                      </m:sSub>
                      <m:r>
                        <a:rPr lang="en-US" sz="4800" b="0" i="1" smtClean="0">
                          <a:solidFill>
                            <a:schemeClr val="bg1">
                              <a:lumMod val="95000"/>
                            </a:schemeClr>
                          </a:solidFill>
                          <a:latin typeface="Cambria Math" panose="02040503050406030204" pitchFamily="18" charset="0"/>
                        </a:rPr>
                        <m:t>∗</m:t>
                      </m:r>
                      <m:r>
                        <a:rPr lang="en-US" sz="4800" b="0" i="1" smtClean="0">
                          <a:solidFill>
                            <a:schemeClr val="accent1">
                              <a:lumMod val="60000"/>
                              <a:lumOff val="40000"/>
                            </a:schemeClr>
                          </a:solidFill>
                          <a:latin typeface="Cambria Math" panose="02040503050406030204" pitchFamily="18" charset="0"/>
                        </a:rPr>
                        <m:t>𝑥</m:t>
                      </m:r>
                      <m:r>
                        <a:rPr lang="en-US" sz="4800" b="0" i="1" smtClean="0">
                          <a:solidFill>
                            <a:schemeClr val="bg1">
                              <a:lumMod val="95000"/>
                            </a:schemeClr>
                          </a:solidFill>
                          <a:latin typeface="Cambria Math" panose="02040503050406030204" pitchFamily="18" charset="0"/>
                        </a:rPr>
                        <m:t>+</m:t>
                      </m:r>
                      <m:sSub>
                        <m:sSubPr>
                          <m:ctrlPr>
                            <a:rPr lang="en-US" sz="4800" b="0" i="1" smtClean="0">
                              <a:solidFill>
                                <a:schemeClr val="bg1">
                                  <a:lumMod val="95000"/>
                                </a:schemeClr>
                              </a:solidFill>
                              <a:latin typeface="Cambria Math" panose="02040503050406030204" pitchFamily="18" charset="0"/>
                            </a:rPr>
                          </m:ctrlPr>
                        </m:sSubPr>
                        <m:e>
                          <m:r>
                            <a:rPr lang="en-US" sz="4800" b="0" i="1" smtClean="0">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7</m:t>
                          </m:r>
                        </m:sub>
                      </m:sSub>
                      <m:r>
                        <a:rPr lang="en-US" sz="4800" b="0" i="1" smtClean="0">
                          <a:solidFill>
                            <a:schemeClr val="bg1">
                              <a:lumMod val="95000"/>
                            </a:schemeClr>
                          </a:solidFill>
                          <a:latin typeface="Cambria Math" panose="02040503050406030204" pitchFamily="18" charset="0"/>
                        </a:rPr>
                        <m:t>∗</m:t>
                      </m:r>
                      <m:r>
                        <a:rPr lang="en-US" sz="4800" b="0" i="1" smtClean="0">
                          <a:solidFill>
                            <a:schemeClr val="accent5"/>
                          </a:solidFill>
                          <a:latin typeface="Cambria Math" panose="02040503050406030204" pitchFamily="18" charset="0"/>
                        </a:rPr>
                        <m:t>𝑦</m:t>
                      </m:r>
                      <m:r>
                        <a:rPr lang="en-US" sz="4800" i="1">
                          <a:solidFill>
                            <a:schemeClr val="bg1">
                              <a:lumMod val="95000"/>
                            </a:schemeClr>
                          </a:solidFill>
                          <a:latin typeface="Cambria Math" panose="02040503050406030204" pitchFamily="18" charset="0"/>
                        </a:rPr>
                        <m:t>−</m:t>
                      </m:r>
                      <m:sSub>
                        <m:sSubPr>
                          <m:ctrlPr>
                            <a:rPr lang="en-US" sz="4800" i="1">
                              <a:solidFill>
                                <a:schemeClr val="bg1">
                                  <a:lumMod val="95000"/>
                                </a:schemeClr>
                              </a:solidFill>
                              <a:latin typeface="Cambria Math" panose="02040503050406030204" pitchFamily="18" charset="0"/>
                            </a:rPr>
                          </m:ctrlPr>
                        </m:sSubPr>
                        <m:e>
                          <m:r>
                            <a:rPr lang="en-US" sz="4800" i="1">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8</m:t>
                          </m:r>
                        </m:sub>
                      </m:sSub>
                      <m:r>
                        <a:rPr lang="en-US" sz="4800" i="1">
                          <a:solidFill>
                            <a:schemeClr val="bg1">
                              <a:lumMod val="95000"/>
                            </a:schemeClr>
                          </a:solidFill>
                          <a:latin typeface="Cambria Math" panose="02040503050406030204" pitchFamily="18" charset="0"/>
                        </a:rPr>
                        <m:t>∗</m:t>
                      </m:r>
                      <m:r>
                        <a:rPr lang="en-US" sz="4800" i="1">
                          <a:solidFill>
                            <a:schemeClr val="accent6"/>
                          </a:solidFill>
                          <a:latin typeface="Cambria Math" panose="02040503050406030204" pitchFamily="18" charset="0"/>
                        </a:rPr>
                        <m:t>𝑧</m:t>
                      </m:r>
                    </m:oMath>
                  </m:oMathPara>
                </a14:m>
                <a:endParaRPr lang="en-US" sz="4800" i="1" dirty="0">
                  <a:solidFill>
                    <a:schemeClr val="bg1">
                      <a:lumMod val="95000"/>
                    </a:schemeClr>
                  </a:solidFill>
                </a:endParaRPr>
              </a:p>
              <a:p>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462633" y="3511453"/>
                <a:ext cx="9534853" cy="5657574"/>
              </a:xfrm>
              <a:prstGeom prst="rect">
                <a:avLst/>
              </a:prstGeom>
              <a:blipFill>
                <a:blip r:embed="rId3"/>
                <a:stretch>
                  <a:fillRect l="-186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577B0F-1736-0E13-1C2B-7ADA63B8818F}"/>
                  </a:ext>
                </a:extLst>
              </p:cNvPr>
              <p:cNvSpPr txBox="1"/>
              <p:nvPr/>
            </p:nvSpPr>
            <p:spPr>
              <a:xfrm>
                <a:off x="11340372" y="3869312"/>
                <a:ext cx="12384601" cy="1015663"/>
              </a:xfrm>
              <a:prstGeom prst="rect">
                <a:avLst/>
              </a:prstGeom>
              <a:noFill/>
            </p:spPr>
            <p:txBody>
              <a:bodyPr wrap="square">
                <a:spAutoFit/>
              </a:bodyPr>
              <a:lstStyle/>
              <a:p>
                <a:r>
                  <a:rPr lang="en-US" sz="6000" dirty="0">
                    <a:solidFill>
                      <a:srgbClr val="FFC000"/>
                    </a:solidFill>
                  </a:rPr>
                  <a:t>System of ODEs,</a:t>
                </a:r>
                <a14:m>
                  <m:oMath xmlns:m="http://schemas.openxmlformats.org/officeDocument/2006/math">
                    <m:r>
                      <a:rPr lang="en-US" sz="6000" b="0" i="0" dirty="0" smtClean="0">
                        <a:solidFill>
                          <a:srgbClr val="FFC000"/>
                        </a:solidFill>
                        <a:latin typeface="Cambria Math" panose="02040503050406030204" pitchFamily="18" charset="0"/>
                      </a:rPr>
                      <m:t>    </m:t>
                    </m:r>
                    <m:r>
                      <a:rPr lang="en-US" sz="6000" i="1" dirty="0" smtClean="0">
                        <a:solidFill>
                          <a:srgbClr val="FFC000"/>
                        </a:solidFill>
                        <a:latin typeface="Cambria Math" panose="02040503050406030204" pitchFamily="18" charset="0"/>
                      </a:rPr>
                      <m:t>{</m:t>
                    </m:r>
                    <m:r>
                      <a:rPr lang="en-US" sz="6000" i="1" dirty="0" smtClean="0">
                        <a:solidFill>
                          <a:schemeClr val="accent2">
                            <a:lumMod val="60000"/>
                            <a:lumOff val="40000"/>
                          </a:schemeClr>
                        </a:solidFill>
                        <a:latin typeface="Cambria Math" panose="02040503050406030204" pitchFamily="18" charset="0"/>
                      </a:rPr>
                      <m:t>𝑥</m:t>
                    </m:r>
                    <m:r>
                      <a:rPr lang="en-US" sz="6000" i="1" dirty="0" smtClean="0">
                        <a:solidFill>
                          <a:schemeClr val="accent2">
                            <a:lumMod val="60000"/>
                            <a:lumOff val="40000"/>
                          </a:schemeClr>
                        </a:solidFill>
                        <a:latin typeface="Cambria Math" panose="02040503050406030204" pitchFamily="18" charset="0"/>
                      </a:rPr>
                      <m:t>(</m:t>
                    </m:r>
                    <m:r>
                      <a:rPr lang="en-US" sz="6000" i="1" dirty="0" smtClean="0">
                        <a:solidFill>
                          <a:schemeClr val="accent2">
                            <a:lumMod val="60000"/>
                            <a:lumOff val="40000"/>
                          </a:schemeClr>
                        </a:solidFill>
                        <a:latin typeface="Cambria Math" panose="02040503050406030204" pitchFamily="18" charset="0"/>
                      </a:rPr>
                      <m:t>𝑡</m:t>
                    </m:r>
                    <m:r>
                      <a:rPr lang="en-US" sz="6000" i="1" dirty="0" smtClean="0">
                        <a:solidFill>
                          <a:schemeClr val="accent2">
                            <a:lumMod val="60000"/>
                            <a:lumOff val="40000"/>
                          </a:schemeClr>
                        </a:solidFill>
                        <a:latin typeface="Cambria Math" panose="02040503050406030204" pitchFamily="18" charset="0"/>
                      </a:rPr>
                      <m:t>), </m:t>
                    </m:r>
                    <m:r>
                      <a:rPr lang="en-US" sz="6000" i="1" dirty="0" smtClean="0">
                        <a:solidFill>
                          <a:schemeClr val="accent5"/>
                        </a:solidFill>
                        <a:latin typeface="Cambria Math" panose="02040503050406030204" pitchFamily="18" charset="0"/>
                      </a:rPr>
                      <m:t>𝑦</m:t>
                    </m:r>
                    <m:r>
                      <a:rPr lang="en-US" sz="6000" i="1" dirty="0" smtClean="0">
                        <a:solidFill>
                          <a:schemeClr val="accent5"/>
                        </a:solidFill>
                        <a:latin typeface="Cambria Math" panose="02040503050406030204" pitchFamily="18" charset="0"/>
                      </a:rPr>
                      <m:t>(</m:t>
                    </m:r>
                    <m:r>
                      <a:rPr lang="en-US" sz="6000" i="1" dirty="0" smtClean="0">
                        <a:solidFill>
                          <a:schemeClr val="accent5"/>
                        </a:solidFill>
                        <a:latin typeface="Cambria Math" panose="02040503050406030204" pitchFamily="18" charset="0"/>
                      </a:rPr>
                      <m:t>𝑡</m:t>
                    </m:r>
                    <m:r>
                      <a:rPr lang="en-US" sz="6000" i="1" dirty="0" smtClean="0">
                        <a:solidFill>
                          <a:schemeClr val="accent5"/>
                        </a:solidFill>
                        <a:latin typeface="Cambria Math" panose="02040503050406030204" pitchFamily="18" charset="0"/>
                      </a:rPr>
                      <m:t>), </m:t>
                    </m:r>
                    <m:r>
                      <a:rPr lang="en-US" sz="6000" i="1" dirty="0" smtClean="0">
                        <a:solidFill>
                          <a:schemeClr val="accent6"/>
                        </a:solidFill>
                        <a:latin typeface="Cambria Math" panose="02040503050406030204" pitchFamily="18" charset="0"/>
                      </a:rPr>
                      <m:t>𝑧</m:t>
                    </m:r>
                    <m:d>
                      <m:dPr>
                        <m:ctrlPr>
                          <a:rPr lang="en-US" sz="6000" i="1" dirty="0" smtClean="0">
                            <a:solidFill>
                              <a:schemeClr val="accent6"/>
                            </a:solidFill>
                            <a:latin typeface="Cambria Math" panose="02040503050406030204" pitchFamily="18" charset="0"/>
                          </a:rPr>
                        </m:ctrlPr>
                      </m:dPr>
                      <m:e>
                        <m:r>
                          <a:rPr lang="en-US" sz="6000" i="1" dirty="0" smtClean="0">
                            <a:solidFill>
                              <a:schemeClr val="accent6"/>
                            </a:solidFill>
                            <a:latin typeface="Cambria Math" panose="02040503050406030204" pitchFamily="18" charset="0"/>
                          </a:rPr>
                          <m:t>𝑡</m:t>
                        </m:r>
                      </m:e>
                    </m:d>
                    <m:r>
                      <a:rPr lang="en-US" sz="6000" i="1" dirty="0" smtClean="0">
                        <a:solidFill>
                          <a:srgbClr val="FFC000"/>
                        </a:solidFill>
                        <a:latin typeface="Cambria Math" panose="02040503050406030204" pitchFamily="18" charset="0"/>
                      </a:rPr>
                      <m:t>}</m:t>
                    </m:r>
                  </m:oMath>
                </a14:m>
                <a:endParaRPr lang="en-US" sz="6000" dirty="0"/>
              </a:p>
            </p:txBody>
          </p:sp>
        </mc:Choice>
        <mc:Fallback xmlns="">
          <p:sp>
            <p:nvSpPr>
              <p:cNvPr id="7" name="TextBox 6">
                <a:extLst>
                  <a:ext uri="{FF2B5EF4-FFF2-40B4-BE49-F238E27FC236}">
                    <a16:creationId xmlns:a16="http://schemas.microsoft.com/office/drawing/2014/main" id="{77577B0F-1736-0E13-1C2B-7ADA63B8818F}"/>
                  </a:ext>
                </a:extLst>
              </p:cNvPr>
              <p:cNvSpPr txBox="1">
                <a:spLocks noRot="1" noChangeAspect="1" noMove="1" noResize="1" noEditPoints="1" noAdjustHandles="1" noChangeArrowheads="1" noChangeShapeType="1" noTextEdit="1"/>
              </p:cNvSpPr>
              <p:nvPr/>
            </p:nvSpPr>
            <p:spPr>
              <a:xfrm>
                <a:off x="11340372" y="3869312"/>
                <a:ext cx="12384601" cy="1015663"/>
              </a:xfrm>
              <a:prstGeom prst="rect">
                <a:avLst/>
              </a:prstGeom>
              <a:blipFill>
                <a:blip r:embed="rId4"/>
                <a:stretch>
                  <a:fillRect l="-2866" t="-18519" b="-395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5A7A2B-86B4-701B-1AC5-F64EF5454F3D}"/>
                  </a:ext>
                </a:extLst>
              </p:cNvPr>
              <p:cNvSpPr txBox="1"/>
              <p:nvPr/>
            </p:nvSpPr>
            <p:spPr>
              <a:xfrm>
                <a:off x="9686294" y="5697125"/>
                <a:ext cx="14438764" cy="278326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d>
                        <m:dPr>
                          <m:begChr m:val="["/>
                          <m:endChr m:val="]"/>
                          <m:ctrlPr>
                            <a:rPr lang="en-US" sz="6000" i="1">
                              <a:solidFill>
                                <a:schemeClr val="bg1">
                                  <a:lumMod val="95000"/>
                                </a:schemeClr>
                              </a:solidFill>
                              <a:latin typeface="Cambria Math" panose="02040503050406030204" pitchFamily="18" charset="0"/>
                            </a:rPr>
                          </m:ctrlPr>
                        </m:dPr>
                        <m:e>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i="1" smtClean="0">
                                    <a:solidFill>
                                      <a:schemeClr val="accent1">
                                        <a:lumMod val="60000"/>
                                        <a:lumOff val="40000"/>
                                      </a:schemeClr>
                                    </a:solidFill>
                                    <a:latin typeface="Cambria Math" panose="02040503050406030204" pitchFamily="18" charset="0"/>
                                  </a:rPr>
                                  <m:t>𝑥</m:t>
                                </m:r>
                              </m:e>
                            </m:mr>
                            <m:mr>
                              <m:e>
                                <m:r>
                                  <a:rPr lang="en-US" sz="6000" i="1" smtClean="0">
                                    <a:solidFill>
                                      <a:schemeClr val="accent5"/>
                                    </a:solidFill>
                                    <a:latin typeface="Cambria Math" panose="02040503050406030204" pitchFamily="18" charset="0"/>
                                  </a:rPr>
                                  <m:t>𝑦</m:t>
                                </m:r>
                              </m:e>
                            </m:mr>
                            <m:mr>
                              <m:e>
                                <m:r>
                                  <a:rPr lang="en-US" sz="6000" i="1" smtClean="0">
                                    <a:solidFill>
                                      <a:schemeClr val="accent6"/>
                                    </a:solidFill>
                                    <a:latin typeface="Cambria Math" panose="02040503050406030204" pitchFamily="18" charset="0"/>
                                  </a:rPr>
                                  <m:t>𝑧</m:t>
                                </m:r>
                              </m:e>
                            </m:mr>
                          </m:m>
                          <m:r>
                            <m:rPr>
                              <m:nor/>
                            </m:rPr>
                            <a:rPr lang="en-US" sz="6000" dirty="0">
                              <a:solidFill>
                                <a:schemeClr val="bg1">
                                  <a:lumMod val="95000"/>
                                </a:schemeClr>
                              </a:solidFill>
                            </a:rPr>
                            <m:t> </m:t>
                          </m:r>
                        </m:e>
                      </m:d>
                      <m:r>
                        <a:rPr lang="en-US" sz="6000" b="0" i="1" dirty="0" smtClean="0">
                          <a:solidFill>
                            <a:schemeClr val="bg1">
                              <a:lumMod val="95000"/>
                            </a:schemeClr>
                          </a:solidFill>
                          <a:latin typeface="Cambria Math" panose="02040503050406030204" pitchFamily="18" charset="0"/>
                        </a:rPr>
                        <m:t>=</m:t>
                      </m:r>
                      <m:d>
                        <m:dPr>
                          <m:begChr m:val="["/>
                          <m:endChr m:val="]"/>
                          <m:ctrlPr>
                            <a:rPr lang="en-US" sz="6000" i="1">
                              <a:solidFill>
                                <a:schemeClr val="bg1">
                                  <a:lumMod val="95000"/>
                                </a:schemeClr>
                              </a:solidFill>
                              <a:latin typeface="Cambria Math" panose="02040503050406030204" pitchFamily="18" charset="0"/>
                            </a:rPr>
                          </m:ctrlPr>
                        </m:dPr>
                        <m:e>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m:rPr>
                                        <m:brk m:alnAt="7"/>
                                      </m:rPr>
                                      <a:rPr lang="en-US" sz="6000" b="0" i="1" smtClean="0">
                                        <a:solidFill>
                                          <a:schemeClr val="bg1">
                                            <a:lumMod val="95000"/>
                                          </a:schemeClr>
                                        </a:solidFill>
                                        <a:latin typeface="Cambria Math" panose="02040503050406030204" pitchFamily="18" charset="0"/>
                                      </a:rPr>
                                      <m:t>𝑘</m:t>
                                    </m:r>
                                  </m:e>
                                  <m:sub>
                                    <m:r>
                                      <m:rPr>
                                        <m:brk m:alnAt="7"/>
                                      </m:rPr>
                                      <a:rPr lang="en-US" sz="6000" b="0" i="1" smtClean="0">
                                        <a:solidFill>
                                          <a:schemeClr val="bg1">
                                            <a:lumMod val="95000"/>
                                          </a:schemeClr>
                                        </a:solidFill>
                                        <a:latin typeface="Cambria Math" panose="02040503050406030204" pitchFamily="18" charset="0"/>
                                      </a:rPr>
                                      <m:t>1</m:t>
                                    </m:r>
                                  </m:sub>
                                </m:sSub>
                              </m:e>
                            </m:mr>
                            <m:mr>
                              <m:e>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3</m:t>
                                    </m:r>
                                  </m:sub>
                                </m:sSub>
                              </m:e>
                            </m:mr>
                            <m:mr>
                              <m:e>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6</m:t>
                                    </m:r>
                                  </m:sub>
                                </m:sSub>
                              </m:e>
                            </m:mr>
                          </m:m>
                          <m:r>
                            <a:rPr lang="en-US" sz="6000" b="0" i="1" smtClean="0">
                              <a:solidFill>
                                <a:schemeClr val="bg1">
                                  <a:lumMod val="95000"/>
                                </a:schemeClr>
                              </a:solidFill>
                              <a:latin typeface="Cambria Math" panose="02040503050406030204" pitchFamily="18" charset="0"/>
                            </a:rPr>
                            <m:t> </m:t>
                          </m:r>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b="0" i="1" smtClean="0">
                                    <a:solidFill>
                                      <a:schemeClr val="bg1">
                                        <a:lumMod val="95000"/>
                                      </a:schemeClr>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 0</m:t>
                                </m:r>
                              </m:e>
                            </m:mr>
                            <m:mr>
                              <m:e>
                                <m:r>
                                  <a:rPr lang="en-US" sz="6000" b="0" i="1" smtClean="0">
                                    <a:solidFill>
                                      <a:schemeClr val="bg1">
                                        <a:lumMod val="95000"/>
                                      </a:schemeClr>
                                    </a:solidFill>
                                    <a:latin typeface="Cambria Math" panose="02040503050406030204" pitchFamily="18" charset="0"/>
                                  </a:rPr>
                                  <m:t>  −</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4</m:t>
                                    </m:r>
                                  </m:sub>
                                </m:sSub>
                              </m:e>
                            </m:mr>
                            <m:mr>
                              <m:e>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7</m:t>
                                    </m:r>
                                  </m:sub>
                                </m:sSub>
                              </m:e>
                            </m:mr>
                          </m:m>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b="0" i="1" smtClean="0">
                                    <a:solidFill>
                                      <a:schemeClr val="bg1">
                                        <a:lumMod val="95000"/>
                                      </a:schemeClr>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    −</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2</m:t>
                                    </m:r>
                                  </m:sub>
                                </m:sSub>
                              </m:e>
                            </m:mr>
                            <m:mr>
                              <m:e>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5</m:t>
                                    </m:r>
                                  </m:sub>
                                </m:sSub>
                              </m:e>
                            </m:mr>
                            <m:mr>
                              <m:e>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8</m:t>
                                    </m:r>
                                  </m:sub>
                                </m:sSub>
                              </m:e>
                            </m:mr>
                          </m:m>
                        </m:e>
                      </m:d>
                      <m:r>
                        <a:rPr lang="en-US" sz="6000" b="0" i="1" dirty="0" smtClean="0">
                          <a:solidFill>
                            <a:schemeClr val="bg1">
                              <a:lumMod val="95000"/>
                            </a:schemeClr>
                          </a:solidFill>
                          <a:latin typeface="Cambria Math" panose="02040503050406030204" pitchFamily="18" charset="0"/>
                        </a:rPr>
                        <m:t>∗</m:t>
                      </m:r>
                      <m:d>
                        <m:dPr>
                          <m:begChr m:val="["/>
                          <m:endChr m:val="]"/>
                          <m:ctrlPr>
                            <a:rPr lang="en-US" sz="6000" i="1">
                              <a:solidFill>
                                <a:schemeClr val="bg1">
                                  <a:lumMod val="95000"/>
                                </a:schemeClr>
                              </a:solidFill>
                              <a:latin typeface="Cambria Math" panose="02040503050406030204" pitchFamily="18" charset="0"/>
                            </a:rPr>
                          </m:ctrlPr>
                        </m:dPr>
                        <m:e>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i="1" smtClean="0">
                                    <a:solidFill>
                                      <a:schemeClr val="accent1">
                                        <a:lumMod val="60000"/>
                                        <a:lumOff val="40000"/>
                                      </a:schemeClr>
                                    </a:solidFill>
                                    <a:latin typeface="Cambria Math" panose="02040503050406030204" pitchFamily="18" charset="0"/>
                                  </a:rPr>
                                  <m:t>𝑥</m:t>
                                </m:r>
                              </m:e>
                            </m:mr>
                            <m:mr>
                              <m:e>
                                <m:r>
                                  <a:rPr lang="en-US" sz="6000" i="1" smtClean="0">
                                    <a:solidFill>
                                      <a:schemeClr val="accent5"/>
                                    </a:solidFill>
                                    <a:latin typeface="Cambria Math" panose="02040503050406030204" pitchFamily="18" charset="0"/>
                                  </a:rPr>
                                  <m:t>𝑦</m:t>
                                </m:r>
                              </m:e>
                            </m:mr>
                            <m:mr>
                              <m:e>
                                <m:r>
                                  <a:rPr lang="en-US" sz="6000" i="1" smtClean="0">
                                    <a:solidFill>
                                      <a:schemeClr val="accent6"/>
                                    </a:solidFill>
                                    <a:latin typeface="Cambria Math" panose="02040503050406030204" pitchFamily="18" charset="0"/>
                                  </a:rPr>
                                  <m:t>𝑧</m:t>
                                </m:r>
                              </m:e>
                            </m:mr>
                          </m:m>
                          <m:r>
                            <m:rPr>
                              <m:nor/>
                            </m:rPr>
                            <a:rPr lang="en-US" sz="6000" dirty="0">
                              <a:solidFill>
                                <a:schemeClr val="bg1">
                                  <a:lumMod val="95000"/>
                                </a:schemeClr>
                              </a:solidFill>
                            </a:rPr>
                            <m:t> </m:t>
                          </m:r>
                        </m:e>
                      </m:d>
                      <m:r>
                        <a:rPr lang="en-US" sz="6000" b="0" i="0" dirty="0" smtClean="0">
                          <a:solidFill>
                            <a:schemeClr val="bg1">
                              <a:lumMod val="95000"/>
                            </a:schemeClr>
                          </a:solidFill>
                          <a:latin typeface="Cambria Math" panose="02040503050406030204" pitchFamily="18" charset="0"/>
                        </a:rPr>
                        <m:t>+</m:t>
                      </m:r>
                      <m:d>
                        <m:dPr>
                          <m:begChr m:val="["/>
                          <m:endChr m:val="]"/>
                          <m:ctrlPr>
                            <a:rPr lang="en-US" sz="6000" i="1">
                              <a:solidFill>
                                <a:schemeClr val="bg1">
                                  <a:lumMod val="95000"/>
                                </a:schemeClr>
                              </a:solidFill>
                              <a:latin typeface="Cambria Math" panose="02040503050406030204" pitchFamily="18" charset="0"/>
                            </a:rPr>
                          </m:ctrlPr>
                        </m:dPr>
                        <m:e>
                          <m:m>
                            <m:mPr>
                              <m:mcs>
                                <m:mc>
                                  <m:mcPr>
                                    <m:count m:val="1"/>
                                    <m:mcJc m:val="center"/>
                                  </m:mcPr>
                                </m:mc>
                              </m:mcs>
                              <m:ctrlPr>
                                <a:rPr lang="en-US" sz="6000" i="1">
                                  <a:solidFill>
                                    <a:schemeClr val="bg1">
                                      <a:lumMod val="95000"/>
                                    </a:schemeClr>
                                  </a:solidFill>
                                  <a:latin typeface="Cambria Math" panose="02040503050406030204" pitchFamily="18" charset="0"/>
                                </a:rPr>
                              </m:ctrlPr>
                            </m:mPr>
                            <m:mr>
                              <m:e>
                                <m:r>
                                  <a:rPr lang="en-US" sz="6000" b="0" i="1" smtClean="0">
                                    <a:solidFill>
                                      <a:schemeClr val="bg1">
                                        <a:lumMod val="95000"/>
                                      </a:schemeClr>
                                    </a:solidFill>
                                    <a:latin typeface="Cambria Math" panose="02040503050406030204" pitchFamily="18" charset="0"/>
                                  </a:rPr>
                                  <m:t>𝑠</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e>
                            </m:mr>
                            <m:mr>
                              <m:e>
                                <m:r>
                                  <a:rPr lang="en-US" sz="6000" b="0" i="1" smtClean="0">
                                    <a:solidFill>
                                      <a:schemeClr val="bg1">
                                        <a:lumMod val="95000"/>
                                      </a:schemeClr>
                                    </a:solidFill>
                                    <a:latin typeface="Cambria Math" panose="02040503050406030204" pitchFamily="18" charset="0"/>
                                  </a:rPr>
                                  <m:t>0</m:t>
                                </m:r>
                              </m:e>
                            </m:mr>
                            <m:mr>
                              <m:e>
                                <m:r>
                                  <a:rPr lang="en-US" sz="6000" b="0" i="1" smtClean="0">
                                    <a:solidFill>
                                      <a:schemeClr val="bg1">
                                        <a:lumMod val="95000"/>
                                      </a:schemeClr>
                                    </a:solidFill>
                                    <a:latin typeface="Cambria Math" panose="02040503050406030204" pitchFamily="18" charset="0"/>
                                  </a:rPr>
                                  <m:t>0</m:t>
                                </m:r>
                              </m:e>
                            </m:mr>
                          </m:m>
                          <m:r>
                            <m:rPr>
                              <m:nor/>
                            </m:rPr>
                            <a:rPr lang="en-US" sz="6000" dirty="0">
                              <a:solidFill>
                                <a:schemeClr val="bg1">
                                  <a:lumMod val="95000"/>
                                </a:schemeClr>
                              </a:solidFill>
                            </a:rPr>
                            <m:t> </m:t>
                          </m:r>
                        </m:e>
                      </m:d>
                    </m:oMath>
                  </m:oMathPara>
                </a14:m>
                <a:endParaRPr lang="en-US" sz="6000" dirty="0">
                  <a:solidFill>
                    <a:schemeClr val="bg1">
                      <a:lumMod val="95000"/>
                    </a:schemeClr>
                  </a:solidFill>
                </a:endParaRPr>
              </a:p>
            </p:txBody>
          </p:sp>
        </mc:Choice>
        <mc:Fallback xmlns="">
          <p:sp>
            <p:nvSpPr>
              <p:cNvPr id="9" name="TextBox 8">
                <a:extLst>
                  <a:ext uri="{FF2B5EF4-FFF2-40B4-BE49-F238E27FC236}">
                    <a16:creationId xmlns:a16="http://schemas.microsoft.com/office/drawing/2014/main" id="{005A7A2B-86B4-701B-1AC5-F64EF5454F3D}"/>
                  </a:ext>
                </a:extLst>
              </p:cNvPr>
              <p:cNvSpPr txBox="1">
                <a:spLocks noRot="1" noChangeAspect="1" noMove="1" noResize="1" noEditPoints="1" noAdjustHandles="1" noChangeArrowheads="1" noChangeShapeType="1" noTextEdit="1"/>
              </p:cNvSpPr>
              <p:nvPr/>
            </p:nvSpPr>
            <p:spPr>
              <a:xfrm>
                <a:off x="9686294" y="5697125"/>
                <a:ext cx="14438764" cy="2783262"/>
              </a:xfrm>
              <a:prstGeom prst="rect">
                <a:avLst/>
              </a:prstGeom>
              <a:blipFill>
                <a:blip r:embed="rId5"/>
                <a:stretch>
                  <a:fillRect l="-1230" t="-3182" b="-10909"/>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52C52B8F-5930-9050-6F9B-20B87902CB93}"/>
              </a:ext>
            </a:extLst>
          </p:cNvPr>
          <p:cNvSpPr/>
          <p:nvPr/>
        </p:nvSpPr>
        <p:spPr>
          <a:xfrm>
            <a:off x="2536624" y="9579004"/>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x</a:t>
            </a:r>
          </a:p>
        </p:txBody>
      </p:sp>
      <p:sp>
        <p:nvSpPr>
          <p:cNvPr id="3" name="Oval 2">
            <a:extLst>
              <a:ext uri="{FF2B5EF4-FFF2-40B4-BE49-F238E27FC236}">
                <a16:creationId xmlns:a16="http://schemas.microsoft.com/office/drawing/2014/main" id="{96A0EE67-190C-4691-C3D4-92B8F67082CD}"/>
              </a:ext>
            </a:extLst>
          </p:cNvPr>
          <p:cNvSpPr/>
          <p:nvPr/>
        </p:nvSpPr>
        <p:spPr>
          <a:xfrm>
            <a:off x="2536624" y="11775250"/>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Z</a:t>
            </a:r>
          </a:p>
        </p:txBody>
      </p:sp>
      <p:sp>
        <p:nvSpPr>
          <p:cNvPr id="4" name="Oval 3">
            <a:extLst>
              <a:ext uri="{FF2B5EF4-FFF2-40B4-BE49-F238E27FC236}">
                <a16:creationId xmlns:a16="http://schemas.microsoft.com/office/drawing/2014/main" id="{FA38C763-8BA5-1099-552A-117B2F1ABE17}"/>
              </a:ext>
            </a:extLst>
          </p:cNvPr>
          <p:cNvSpPr/>
          <p:nvPr/>
        </p:nvSpPr>
        <p:spPr>
          <a:xfrm>
            <a:off x="841562" y="10685795"/>
            <a:ext cx="914400" cy="9144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y</a:t>
            </a:r>
          </a:p>
        </p:txBody>
      </p:sp>
      <p:cxnSp>
        <p:nvCxnSpPr>
          <p:cNvPr id="8" name="Straight Arrow Connector 7">
            <a:extLst>
              <a:ext uri="{FF2B5EF4-FFF2-40B4-BE49-F238E27FC236}">
                <a16:creationId xmlns:a16="http://schemas.microsoft.com/office/drawing/2014/main" id="{03F643EC-AE37-5CE0-045A-570AD8D9ED58}"/>
              </a:ext>
            </a:extLst>
          </p:cNvPr>
          <p:cNvCxnSpPr>
            <a:endCxn id="2" idx="0"/>
          </p:cNvCxnSpPr>
          <p:nvPr/>
        </p:nvCxnSpPr>
        <p:spPr>
          <a:xfrm>
            <a:off x="2993824" y="8980827"/>
            <a:ext cx="0" cy="598177"/>
          </a:xfrm>
          <a:prstGeom prst="straightConnector1">
            <a:avLst/>
          </a:prstGeom>
          <a:ln w="5715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0D023B-C740-5D57-827A-B3A41C848905}"/>
              </a:ext>
            </a:extLst>
          </p:cNvPr>
          <p:cNvCxnSpPr>
            <a:cxnSpLocks/>
            <a:endCxn id="4" idx="7"/>
          </p:cNvCxnSpPr>
          <p:nvPr/>
        </p:nvCxnSpPr>
        <p:spPr>
          <a:xfrm flipH="1">
            <a:off x="1622051" y="10235257"/>
            <a:ext cx="927014" cy="584449"/>
          </a:xfrm>
          <a:prstGeom prst="straightConnector1">
            <a:avLst/>
          </a:prstGeom>
          <a:ln w="5715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A1E0D7-74E2-B0BA-D576-66A63F9730CD}"/>
              </a:ext>
            </a:extLst>
          </p:cNvPr>
          <p:cNvCxnSpPr>
            <a:cxnSpLocks/>
          </p:cNvCxnSpPr>
          <p:nvPr/>
        </p:nvCxnSpPr>
        <p:spPr>
          <a:xfrm>
            <a:off x="2863284" y="10493357"/>
            <a:ext cx="0" cy="1350048"/>
          </a:xfrm>
          <a:prstGeom prst="straightConnector1">
            <a:avLst/>
          </a:prstGeom>
          <a:ln w="57150">
            <a:solidFill>
              <a:schemeClr val="bg1">
                <a:lumMod val="95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19D59EB-8EC6-BC16-F54A-FF2A9AB0E688}"/>
              </a:ext>
            </a:extLst>
          </p:cNvPr>
          <p:cNvCxnSpPr>
            <a:cxnSpLocks/>
          </p:cNvCxnSpPr>
          <p:nvPr/>
        </p:nvCxnSpPr>
        <p:spPr>
          <a:xfrm>
            <a:off x="3090329" y="10493357"/>
            <a:ext cx="0" cy="1350048"/>
          </a:xfrm>
          <a:prstGeom prst="straightConnector1">
            <a:avLst/>
          </a:prstGeom>
          <a:ln w="57150">
            <a:solidFill>
              <a:schemeClr val="bg1">
                <a:lumMod val="9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CE9719-A26C-B3DD-56E3-8D6089070664}"/>
              </a:ext>
            </a:extLst>
          </p:cNvPr>
          <p:cNvCxnSpPr>
            <a:cxnSpLocks/>
          </p:cNvCxnSpPr>
          <p:nvPr/>
        </p:nvCxnSpPr>
        <p:spPr>
          <a:xfrm>
            <a:off x="1581707" y="11618856"/>
            <a:ext cx="936256" cy="515717"/>
          </a:xfrm>
          <a:prstGeom prst="straightConnector1">
            <a:avLst/>
          </a:prstGeom>
          <a:ln w="57150">
            <a:solidFill>
              <a:schemeClr val="bg1">
                <a:lumMod val="9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0932F8-B76B-9C97-62CE-5C4D0C4EF1A4}"/>
              </a:ext>
            </a:extLst>
          </p:cNvPr>
          <p:cNvCxnSpPr>
            <a:cxnSpLocks/>
          </p:cNvCxnSpPr>
          <p:nvPr/>
        </p:nvCxnSpPr>
        <p:spPr>
          <a:xfrm>
            <a:off x="1695229" y="11426465"/>
            <a:ext cx="936256" cy="515717"/>
          </a:xfrm>
          <a:prstGeom prst="straightConnector1">
            <a:avLst/>
          </a:prstGeom>
          <a:ln w="57150">
            <a:solidFill>
              <a:schemeClr val="bg1">
                <a:lumMod val="95000"/>
              </a:scheme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1180615-91DD-4E80-8D5F-D0EE6C0B0733}"/>
              </a:ext>
            </a:extLst>
          </p:cNvPr>
          <p:cNvGrpSpPr/>
          <p:nvPr/>
        </p:nvGrpSpPr>
        <p:grpSpPr>
          <a:xfrm>
            <a:off x="11168692" y="9169027"/>
            <a:ext cx="7347377" cy="3999386"/>
            <a:chOff x="21029993" y="3120072"/>
            <a:chExt cx="7347377" cy="3999386"/>
          </a:xfrm>
        </p:grpSpPr>
        <p:sp>
          <p:nvSpPr>
            <p:cNvPr id="24" name="Rectangle 23">
              <a:extLst>
                <a:ext uri="{FF2B5EF4-FFF2-40B4-BE49-F238E27FC236}">
                  <a16:creationId xmlns:a16="http://schemas.microsoft.com/office/drawing/2014/main" id="{1F034930-857A-FD7D-36C8-2B7A790D976C}"/>
                </a:ext>
              </a:extLst>
            </p:cNvPr>
            <p:cNvSpPr/>
            <p:nvPr/>
          </p:nvSpPr>
          <p:spPr>
            <a:xfrm>
              <a:off x="21870154" y="3120072"/>
              <a:ext cx="6507216" cy="3355114"/>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DB0221-F75C-7B1C-497E-DD06C2FC1821}"/>
                    </a:ext>
                  </a:extLst>
                </p:cNvPr>
                <p:cNvSpPr txBox="1"/>
                <p:nvPr/>
              </p:nvSpPr>
              <p:spPr>
                <a:xfrm rot="16200000">
                  <a:off x="19694757" y="4455308"/>
                  <a:ext cx="3378357"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solidFill>
                              <a:schemeClr val="bg1">
                                <a:lumMod val="95000"/>
                              </a:schemeClr>
                            </a:solidFill>
                            <a:latin typeface="Cambria Math" panose="02040503050406030204" pitchFamily="18" charset="0"/>
                          </a:rPr>
                          <m:t>Concentration</m:t>
                        </m:r>
                      </m:oMath>
                    </m:oMathPara>
                  </a14:m>
                  <a:endParaRPr lang="en-US" sz="4000" dirty="0"/>
                </a:p>
              </p:txBody>
            </p:sp>
          </mc:Choice>
          <mc:Fallback xmlns="">
            <p:sp>
              <p:nvSpPr>
                <p:cNvPr id="25" name="TextBox 24">
                  <a:extLst>
                    <a:ext uri="{FF2B5EF4-FFF2-40B4-BE49-F238E27FC236}">
                      <a16:creationId xmlns:a16="http://schemas.microsoft.com/office/drawing/2014/main" id="{F1DB0221-F75C-7B1C-497E-DD06C2FC1821}"/>
                    </a:ext>
                  </a:extLst>
                </p:cNvPr>
                <p:cNvSpPr txBox="1">
                  <a:spLocks noRot="1" noChangeAspect="1" noMove="1" noResize="1" noEditPoints="1" noAdjustHandles="1" noChangeArrowheads="1" noChangeShapeType="1" noTextEdit="1"/>
                </p:cNvSpPr>
                <p:nvPr/>
              </p:nvSpPr>
              <p:spPr>
                <a:xfrm rot="16200000">
                  <a:off x="19694757" y="4455308"/>
                  <a:ext cx="3378357" cy="707886"/>
                </a:xfrm>
                <a:prstGeom prst="rect">
                  <a:avLst/>
                </a:prstGeom>
                <a:blipFill>
                  <a:blip r:embed="rId6"/>
                  <a:stretch>
                    <a:fillRect t="-375" r="-1754"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361DB0-FF04-E801-B77A-05B56826DEA2}"/>
                    </a:ext>
                  </a:extLst>
                </p:cNvPr>
                <p:cNvSpPr txBox="1"/>
                <p:nvPr/>
              </p:nvSpPr>
              <p:spPr>
                <a:xfrm>
                  <a:off x="24682890" y="6411572"/>
                  <a:ext cx="881743"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solidFill>
                              <a:schemeClr val="bg1">
                                <a:lumMod val="95000"/>
                              </a:schemeClr>
                            </a:solidFill>
                            <a:latin typeface="Cambria Math" panose="02040503050406030204" pitchFamily="18" charset="0"/>
                          </a:rPr>
                          <m:t>time</m:t>
                        </m:r>
                      </m:oMath>
                    </m:oMathPara>
                  </a14:m>
                  <a:endParaRPr lang="en-US" sz="4000" dirty="0"/>
                </a:p>
              </p:txBody>
            </p:sp>
          </mc:Choice>
          <mc:Fallback xmlns="">
            <p:sp>
              <p:nvSpPr>
                <p:cNvPr id="26" name="TextBox 25">
                  <a:extLst>
                    <a:ext uri="{FF2B5EF4-FFF2-40B4-BE49-F238E27FC236}">
                      <a16:creationId xmlns:a16="http://schemas.microsoft.com/office/drawing/2014/main" id="{C4361DB0-FF04-E801-B77A-05B56826DEA2}"/>
                    </a:ext>
                  </a:extLst>
                </p:cNvPr>
                <p:cNvSpPr txBox="1">
                  <a:spLocks noRot="1" noChangeAspect="1" noMove="1" noResize="1" noEditPoints="1" noAdjustHandles="1" noChangeArrowheads="1" noChangeShapeType="1" noTextEdit="1"/>
                </p:cNvSpPr>
                <p:nvPr/>
              </p:nvSpPr>
              <p:spPr>
                <a:xfrm>
                  <a:off x="24682890" y="6411572"/>
                  <a:ext cx="881743" cy="707886"/>
                </a:xfrm>
                <a:prstGeom prst="rect">
                  <a:avLst/>
                </a:prstGeom>
                <a:blipFill>
                  <a:blip r:embed="rId7"/>
                  <a:stretch>
                    <a:fillRect l="-7042" r="-39437"/>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4E8D52B9-D286-834C-E249-8A093469E638}"/>
              </a:ext>
            </a:extLst>
          </p:cNvPr>
          <p:cNvGrpSpPr/>
          <p:nvPr/>
        </p:nvGrpSpPr>
        <p:grpSpPr>
          <a:xfrm>
            <a:off x="12009078" y="9861065"/>
            <a:ext cx="6621480" cy="2686320"/>
            <a:chOff x="11692464" y="9826857"/>
            <a:chExt cx="6621480" cy="268632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89DCE9A1-405E-9F16-6D9C-60A42289E586}"/>
                    </a:ext>
                  </a:extLst>
                </p14:cNvPr>
                <p14:cNvContentPartPr/>
                <p14:nvPr/>
              </p14:nvContentPartPr>
              <p14:xfrm>
                <a:off x="11703624" y="9826857"/>
                <a:ext cx="6530400" cy="2668680"/>
              </p14:xfrm>
            </p:contentPart>
          </mc:Choice>
          <mc:Fallback xmlns="">
            <p:pic>
              <p:nvPicPr>
                <p:cNvPr id="27" name="Ink 26">
                  <a:extLst>
                    <a:ext uri="{FF2B5EF4-FFF2-40B4-BE49-F238E27FC236}">
                      <a16:creationId xmlns:a16="http://schemas.microsoft.com/office/drawing/2014/main" id="{89DCE9A1-405E-9F16-6D9C-60A42289E586}"/>
                    </a:ext>
                  </a:extLst>
                </p:cNvPr>
                <p:cNvPicPr/>
                <p:nvPr/>
              </p:nvPicPr>
              <p:blipFill>
                <a:blip r:embed="rId9"/>
                <a:stretch>
                  <a:fillRect/>
                </a:stretch>
              </p:blipFill>
              <p:spPr>
                <a:xfrm>
                  <a:off x="11671944" y="9795177"/>
                  <a:ext cx="6593400" cy="2731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CB45B784-ADC0-5C40-CE74-DACD559AABDF}"/>
                    </a:ext>
                  </a:extLst>
                </p14:cNvPr>
                <p14:cNvContentPartPr/>
                <p14:nvPr/>
              </p14:nvContentPartPr>
              <p14:xfrm>
                <a:off x="11692464" y="10144737"/>
                <a:ext cx="6492600" cy="2322360"/>
              </p14:xfrm>
            </p:contentPart>
          </mc:Choice>
          <mc:Fallback xmlns="">
            <p:pic>
              <p:nvPicPr>
                <p:cNvPr id="28" name="Ink 27">
                  <a:extLst>
                    <a:ext uri="{FF2B5EF4-FFF2-40B4-BE49-F238E27FC236}">
                      <a16:creationId xmlns:a16="http://schemas.microsoft.com/office/drawing/2014/main" id="{CB45B784-ADC0-5C40-CE74-DACD559AABDF}"/>
                    </a:ext>
                  </a:extLst>
                </p:cNvPr>
                <p:cNvPicPr/>
                <p:nvPr/>
              </p:nvPicPr>
              <p:blipFill>
                <a:blip r:embed="rId11"/>
                <a:stretch>
                  <a:fillRect/>
                </a:stretch>
              </p:blipFill>
              <p:spPr>
                <a:xfrm>
                  <a:off x="11660784" y="10113057"/>
                  <a:ext cx="6555600" cy="238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BDCE6C8E-B7D7-DF2C-2D99-AC5EAA0C3E3C}"/>
                    </a:ext>
                  </a:extLst>
                </p14:cNvPr>
                <p14:cNvContentPartPr/>
                <p14:nvPr/>
              </p14:nvContentPartPr>
              <p14:xfrm>
                <a:off x="11727384" y="10155177"/>
                <a:ext cx="6586560" cy="2358000"/>
              </p14:xfrm>
            </p:contentPart>
          </mc:Choice>
          <mc:Fallback xmlns="">
            <p:pic>
              <p:nvPicPr>
                <p:cNvPr id="31" name="Ink 30">
                  <a:extLst>
                    <a:ext uri="{FF2B5EF4-FFF2-40B4-BE49-F238E27FC236}">
                      <a16:creationId xmlns:a16="http://schemas.microsoft.com/office/drawing/2014/main" id="{BDCE6C8E-B7D7-DF2C-2D99-AC5EAA0C3E3C}"/>
                    </a:ext>
                  </a:extLst>
                </p:cNvPr>
                <p:cNvPicPr/>
                <p:nvPr/>
              </p:nvPicPr>
              <p:blipFill>
                <a:blip r:embed="rId13"/>
                <a:stretch>
                  <a:fillRect/>
                </a:stretch>
              </p:blipFill>
              <p:spPr>
                <a:xfrm>
                  <a:off x="11695702" y="10123492"/>
                  <a:ext cx="6649563" cy="2421010"/>
                </a:xfrm>
                <a:prstGeom prst="rect">
                  <a:avLst/>
                </a:prstGeom>
              </p:spPr>
            </p:pic>
          </mc:Fallback>
        </mc:AlternateContent>
      </p:grpSp>
      <p:sp>
        <p:nvSpPr>
          <p:cNvPr id="33" name="TextBox 32">
            <a:extLst>
              <a:ext uri="{FF2B5EF4-FFF2-40B4-BE49-F238E27FC236}">
                <a16:creationId xmlns:a16="http://schemas.microsoft.com/office/drawing/2014/main" id="{F0DF3BAF-3C3C-5596-D4A2-5288C996CB0D}"/>
              </a:ext>
            </a:extLst>
          </p:cNvPr>
          <p:cNvSpPr txBox="1"/>
          <p:nvPr/>
        </p:nvSpPr>
        <p:spPr>
          <a:xfrm>
            <a:off x="3939518" y="9281814"/>
            <a:ext cx="6869479" cy="3785652"/>
          </a:xfrm>
          <a:prstGeom prst="rect">
            <a:avLst/>
          </a:prstGeom>
          <a:noFill/>
        </p:spPr>
        <p:txBody>
          <a:bodyPr wrap="square">
            <a:spAutoFit/>
          </a:bodyPr>
          <a:lstStyle/>
          <a:p>
            <a:r>
              <a:rPr lang="en-US" sz="4000" dirty="0">
                <a:solidFill>
                  <a:schemeClr val="bg1">
                    <a:lumMod val="75000"/>
                  </a:schemeClr>
                </a:solidFill>
              </a:rPr>
              <a:t>Population dynamics</a:t>
            </a:r>
          </a:p>
          <a:p>
            <a:r>
              <a:rPr lang="en-US" sz="4000" dirty="0">
                <a:solidFill>
                  <a:schemeClr val="bg1">
                    <a:lumMod val="75000"/>
                  </a:schemeClr>
                </a:solidFill>
              </a:rPr>
              <a:t>Bacteria communities</a:t>
            </a:r>
          </a:p>
          <a:p>
            <a:r>
              <a:rPr lang="en-US" sz="4000" dirty="0">
                <a:solidFill>
                  <a:schemeClr val="bg1">
                    <a:lumMod val="75000"/>
                  </a:schemeClr>
                </a:solidFill>
              </a:rPr>
              <a:t>Signal transduction networks </a:t>
            </a:r>
          </a:p>
          <a:p>
            <a:r>
              <a:rPr lang="en-US" sz="4000" dirty="0">
                <a:solidFill>
                  <a:schemeClr val="bg1">
                    <a:lumMod val="75000"/>
                  </a:schemeClr>
                </a:solidFill>
              </a:rPr>
              <a:t>Gene regulation networks</a:t>
            </a:r>
          </a:p>
          <a:p>
            <a:r>
              <a:rPr lang="en-US" sz="4000" dirty="0">
                <a:solidFill>
                  <a:schemeClr val="bg1">
                    <a:lumMod val="75000"/>
                  </a:schemeClr>
                </a:solidFill>
              </a:rPr>
              <a:t>Cancer markers activities</a:t>
            </a:r>
          </a:p>
          <a:p>
            <a:r>
              <a:rPr lang="en-US" sz="4000" dirty="0">
                <a:solidFill>
                  <a:schemeClr val="bg1">
                    <a:lumMod val="75000"/>
                  </a:schemeClr>
                </a:solidFill>
              </a:rPr>
              <a:t>Metabolic networks</a:t>
            </a:r>
          </a:p>
        </p:txBody>
      </p:sp>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t>Converting rules to ODEs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836278-A89A-2091-72A5-4906A53E6558}"/>
                  </a:ext>
                </a:extLst>
              </p:cNvPr>
              <p:cNvSpPr txBox="1"/>
              <p:nvPr/>
            </p:nvSpPr>
            <p:spPr>
              <a:xfrm>
                <a:off x="1777721" y="8484231"/>
                <a:ext cx="102431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400" i="1" smtClean="0">
                          <a:solidFill>
                            <a:schemeClr val="bg1">
                              <a:lumMod val="95000"/>
                            </a:schemeClr>
                          </a:solidFill>
                          <a:latin typeface="Cambria Math" panose="02040503050406030204" pitchFamily="18" charset="0"/>
                        </a:rPr>
                        <m:t>𝑠</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𝑡</m:t>
                          </m:r>
                        </m:e>
                      </m:d>
                    </m:oMath>
                  </m:oMathPara>
                </a14:m>
                <a:endParaRPr lang="en-US" sz="4400" dirty="0"/>
              </a:p>
            </p:txBody>
          </p:sp>
        </mc:Choice>
        <mc:Fallback xmlns="">
          <p:sp>
            <p:nvSpPr>
              <p:cNvPr id="16" name="TextBox 15">
                <a:extLst>
                  <a:ext uri="{FF2B5EF4-FFF2-40B4-BE49-F238E27FC236}">
                    <a16:creationId xmlns:a16="http://schemas.microsoft.com/office/drawing/2014/main" id="{07836278-A89A-2091-72A5-4906A53E6558}"/>
                  </a:ext>
                </a:extLst>
              </p:cNvPr>
              <p:cNvSpPr txBox="1">
                <a:spLocks noRot="1" noChangeAspect="1" noMove="1" noResize="1" noEditPoints="1" noAdjustHandles="1" noChangeArrowheads="1" noChangeShapeType="1" noTextEdit="1"/>
              </p:cNvSpPr>
              <p:nvPr/>
            </p:nvSpPr>
            <p:spPr>
              <a:xfrm>
                <a:off x="1777721" y="8484231"/>
                <a:ext cx="1024318" cy="769441"/>
              </a:xfrm>
              <a:prstGeom prst="rect">
                <a:avLst/>
              </a:prstGeom>
              <a:blipFill>
                <a:blip r:embed="rId14"/>
                <a:stretch>
                  <a:fillRect l="-493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4DE4BA4-D141-3ACC-7EA1-8948E19C8362}"/>
              </a:ext>
            </a:extLst>
          </p:cNvPr>
          <p:cNvSpPr txBox="1"/>
          <p:nvPr/>
        </p:nvSpPr>
        <p:spPr>
          <a:xfrm>
            <a:off x="19355186" y="8897623"/>
            <a:ext cx="4769872" cy="3785652"/>
          </a:xfrm>
          <a:prstGeom prst="rect">
            <a:avLst/>
          </a:prstGeom>
          <a:noFill/>
        </p:spPr>
        <p:txBody>
          <a:bodyPr wrap="square">
            <a:spAutoFit/>
          </a:bodyPr>
          <a:lstStyle/>
          <a:p>
            <a:r>
              <a:rPr lang="en-US" sz="4000" b="0" i="1" dirty="0">
                <a:solidFill>
                  <a:schemeClr val="bg1">
                    <a:lumMod val="95000"/>
                  </a:schemeClr>
                </a:solidFill>
              </a:rPr>
              <a:t>Solving ODEs to find phenotype description </a:t>
            </a:r>
            <a:r>
              <a:rPr lang="en-US" sz="4000" i="1" dirty="0">
                <a:solidFill>
                  <a:schemeClr val="bg1">
                    <a:lumMod val="95000"/>
                  </a:schemeClr>
                </a:solidFill>
              </a:rPr>
              <a:t>for the</a:t>
            </a:r>
            <a:r>
              <a:rPr lang="en-US" sz="4000" b="0" i="1" dirty="0">
                <a:solidFill>
                  <a:schemeClr val="bg1">
                    <a:lumMod val="95000"/>
                  </a:schemeClr>
                </a:solidFill>
              </a:rPr>
              <a:t> concentration of components through time. </a:t>
            </a:r>
            <a:endParaRPr lang="en-US" sz="4000" dirty="0">
              <a:solidFill>
                <a:schemeClr val="bg1">
                  <a:lumMod val="95000"/>
                </a:schemeClr>
              </a:solidFill>
            </a:endParaRPr>
          </a:p>
        </p:txBody>
      </p:sp>
      <p:grpSp>
        <p:nvGrpSpPr>
          <p:cNvPr id="21" name="Group 20">
            <a:extLst>
              <a:ext uri="{FF2B5EF4-FFF2-40B4-BE49-F238E27FC236}">
                <a16:creationId xmlns:a16="http://schemas.microsoft.com/office/drawing/2014/main" id="{80560C47-ABCB-2FDB-E7AA-57D55255229C}"/>
              </a:ext>
            </a:extLst>
          </p:cNvPr>
          <p:cNvGrpSpPr/>
          <p:nvPr/>
        </p:nvGrpSpPr>
        <p:grpSpPr>
          <a:xfrm>
            <a:off x="13490652" y="4816721"/>
            <a:ext cx="4957365" cy="707886"/>
            <a:chOff x="13490652" y="4816721"/>
            <a:chExt cx="4957365" cy="707886"/>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1D9EB9-9B38-0B3D-92E0-256791190084}"/>
                    </a:ext>
                  </a:extLst>
                </p:cNvPr>
                <p:cNvSpPr txBox="1"/>
                <p:nvPr/>
              </p:nvSpPr>
              <p:spPr>
                <a:xfrm>
                  <a:off x="13490652" y="4816721"/>
                  <a:ext cx="89586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brk m:alnAt="7"/>
                          </m:rPr>
                          <a:rPr lang="en-US" sz="4000" i="1" smtClean="0">
                            <a:solidFill>
                              <a:schemeClr val="accent1">
                                <a:lumMod val="60000"/>
                                <a:lumOff val="40000"/>
                              </a:schemeClr>
                            </a:solidFill>
                            <a:latin typeface="Cambria Math" panose="02040503050406030204" pitchFamily="18" charset="0"/>
                          </a:rPr>
                          <m:t>𝑥</m:t>
                        </m:r>
                      </m:oMath>
                    </m:oMathPara>
                  </a14:m>
                  <a:endParaRPr lang="en-US" sz="4000" dirty="0"/>
                </a:p>
              </p:txBody>
            </p:sp>
          </mc:Choice>
          <mc:Fallback xmlns="">
            <p:sp>
              <p:nvSpPr>
                <p:cNvPr id="13" name="TextBox 12">
                  <a:extLst>
                    <a:ext uri="{FF2B5EF4-FFF2-40B4-BE49-F238E27FC236}">
                      <a16:creationId xmlns:a16="http://schemas.microsoft.com/office/drawing/2014/main" id="{601D9EB9-9B38-0B3D-92E0-256791190084}"/>
                    </a:ext>
                  </a:extLst>
                </p:cNvPr>
                <p:cNvSpPr txBox="1">
                  <a:spLocks noRot="1" noChangeAspect="1" noMove="1" noResize="1" noEditPoints="1" noAdjustHandles="1" noChangeArrowheads="1" noChangeShapeType="1" noTextEdit="1"/>
                </p:cNvSpPr>
                <p:nvPr/>
              </p:nvSpPr>
              <p:spPr>
                <a:xfrm>
                  <a:off x="13490652" y="4816721"/>
                  <a:ext cx="895864" cy="70788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0F29D54-9A29-2205-0BCD-AF2B8060AF3F}"/>
                    </a:ext>
                  </a:extLst>
                </p:cNvPr>
                <p:cNvSpPr txBox="1"/>
                <p:nvPr/>
              </p:nvSpPr>
              <p:spPr>
                <a:xfrm>
                  <a:off x="15285438" y="4816721"/>
                  <a:ext cx="89586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FF0000"/>
                            </a:solidFill>
                            <a:latin typeface="Cambria Math" panose="02040503050406030204" pitchFamily="18" charset="0"/>
                          </a:rPr>
                          <m:t>𝑦</m:t>
                        </m:r>
                      </m:oMath>
                    </m:oMathPara>
                  </a14:m>
                  <a:endParaRPr lang="en-US" sz="4000" dirty="0">
                    <a:solidFill>
                      <a:srgbClr val="FF0000"/>
                    </a:solidFill>
                  </a:endParaRPr>
                </a:p>
              </p:txBody>
            </p:sp>
          </mc:Choice>
          <mc:Fallback xmlns="">
            <p:sp>
              <p:nvSpPr>
                <p:cNvPr id="18" name="TextBox 17">
                  <a:extLst>
                    <a:ext uri="{FF2B5EF4-FFF2-40B4-BE49-F238E27FC236}">
                      <a16:creationId xmlns:a16="http://schemas.microsoft.com/office/drawing/2014/main" id="{50F29D54-9A29-2205-0BCD-AF2B8060AF3F}"/>
                    </a:ext>
                  </a:extLst>
                </p:cNvPr>
                <p:cNvSpPr txBox="1">
                  <a:spLocks noRot="1" noChangeAspect="1" noMove="1" noResize="1" noEditPoints="1" noAdjustHandles="1" noChangeArrowheads="1" noChangeShapeType="1" noTextEdit="1"/>
                </p:cNvSpPr>
                <p:nvPr/>
              </p:nvSpPr>
              <p:spPr>
                <a:xfrm>
                  <a:off x="15285438" y="4816721"/>
                  <a:ext cx="895864" cy="707886"/>
                </a:xfrm>
                <a:prstGeom prst="rect">
                  <a:avLst/>
                </a:prstGeom>
                <a:blipFill>
                  <a:blip r:embed="rId16"/>
                  <a:stretch>
                    <a:fillRect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FC0798-3770-2662-D020-DE9DCBDE3CC4}"/>
                    </a:ext>
                  </a:extLst>
                </p:cNvPr>
                <p:cNvSpPr txBox="1"/>
                <p:nvPr/>
              </p:nvSpPr>
              <p:spPr>
                <a:xfrm>
                  <a:off x="17552153" y="4816721"/>
                  <a:ext cx="89586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B297B"/>
                            </a:solidFill>
                            <a:latin typeface="Cambria Math" panose="02040503050406030204" pitchFamily="18" charset="0"/>
                          </a:rPr>
                          <m:t>𝑧</m:t>
                        </m:r>
                      </m:oMath>
                    </m:oMathPara>
                  </a14:m>
                  <a:endParaRPr lang="en-US" sz="4000" dirty="0">
                    <a:solidFill>
                      <a:srgbClr val="CB297B"/>
                    </a:solidFill>
                  </a:endParaRPr>
                </a:p>
              </p:txBody>
            </p:sp>
          </mc:Choice>
          <mc:Fallback xmlns="">
            <p:sp>
              <p:nvSpPr>
                <p:cNvPr id="20" name="TextBox 19">
                  <a:extLst>
                    <a:ext uri="{FF2B5EF4-FFF2-40B4-BE49-F238E27FC236}">
                      <a16:creationId xmlns:a16="http://schemas.microsoft.com/office/drawing/2014/main" id="{28FC0798-3770-2662-D020-DE9DCBDE3CC4}"/>
                    </a:ext>
                  </a:extLst>
                </p:cNvPr>
                <p:cNvSpPr txBox="1">
                  <a:spLocks noRot="1" noChangeAspect="1" noMove="1" noResize="1" noEditPoints="1" noAdjustHandles="1" noChangeArrowheads="1" noChangeShapeType="1" noTextEdit="1"/>
                </p:cNvSpPr>
                <p:nvPr/>
              </p:nvSpPr>
              <p:spPr>
                <a:xfrm>
                  <a:off x="17552153" y="4816721"/>
                  <a:ext cx="895864" cy="707886"/>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6536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3"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20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t>Converting rules to ODEs</a:t>
            </a:r>
          </a:p>
        </p:txBody>
      </p:sp>
      <p:pic>
        <p:nvPicPr>
          <p:cNvPr id="6" name="Picture 5">
            <a:extLst>
              <a:ext uri="{FF2B5EF4-FFF2-40B4-BE49-F238E27FC236}">
                <a16:creationId xmlns:a16="http://schemas.microsoft.com/office/drawing/2014/main" id="{B1D3D6FD-3B7A-3860-24EC-90384BB307BE}"/>
              </a:ext>
            </a:extLst>
          </p:cNvPr>
          <p:cNvPicPr>
            <a:picLocks noChangeAspect="1"/>
          </p:cNvPicPr>
          <p:nvPr/>
        </p:nvPicPr>
        <p:blipFill>
          <a:blip r:embed="rId3"/>
          <a:stretch>
            <a:fillRect/>
          </a:stretch>
        </p:blipFill>
        <p:spPr>
          <a:xfrm>
            <a:off x="2251573" y="2771338"/>
            <a:ext cx="19076190" cy="10112678"/>
          </a:xfrm>
          <a:prstGeom prst="rect">
            <a:avLst/>
          </a:prstGeom>
        </p:spPr>
      </p:pic>
      <p:sp>
        <p:nvSpPr>
          <p:cNvPr id="23" name="TextBox 22">
            <a:extLst>
              <a:ext uri="{FF2B5EF4-FFF2-40B4-BE49-F238E27FC236}">
                <a16:creationId xmlns:a16="http://schemas.microsoft.com/office/drawing/2014/main" id="{D0559433-E089-74A7-0B75-4E42D6BF2456}"/>
              </a:ext>
            </a:extLst>
          </p:cNvPr>
          <p:cNvSpPr txBox="1"/>
          <p:nvPr/>
        </p:nvSpPr>
        <p:spPr>
          <a:xfrm>
            <a:off x="6054810" y="12991390"/>
            <a:ext cx="8746305" cy="584775"/>
          </a:xfrm>
          <a:prstGeom prst="rect">
            <a:avLst/>
          </a:prstGeom>
          <a:noFill/>
        </p:spPr>
        <p:txBody>
          <a:bodyPr wrap="none" rtlCol="0">
            <a:spAutoFit/>
          </a:bodyPr>
          <a:lstStyle/>
          <a:p>
            <a:r>
              <a:rPr lang="en-US" sz="3200" b="0" i="0" u="none" strike="noStrike" dirty="0">
                <a:solidFill>
                  <a:srgbClr val="FFFFFF"/>
                </a:solidFill>
                <a:effectLst/>
                <a:latin typeface="Helvetica" pitchFamily="2" charset="0"/>
              </a:rPr>
              <a:t>DOI: </a:t>
            </a:r>
            <a:r>
              <a:rPr lang="en-US" sz="3200" b="0" i="0" u="none" strike="noStrike" dirty="0">
                <a:effectLst/>
                <a:latin typeface="Helvetica" pitchFamily="2" charset="0"/>
                <a:hlinkClick r:id="rId4"/>
              </a:rPr>
              <a:t>https://doi.org/10.1016/j.isci.2020.101565</a:t>
            </a:r>
            <a:r>
              <a:rPr lang="en-US" sz="3200" b="0" i="0" u="none" strike="noStrike" dirty="0">
                <a:effectLst/>
                <a:latin typeface="Helvetica" pitchFamily="2" charset="0"/>
              </a:rPr>
              <a:t> </a:t>
            </a:r>
            <a:endParaRPr lang="en-US" sz="2400" dirty="0"/>
          </a:p>
        </p:txBody>
      </p:sp>
      <p:sp>
        <p:nvSpPr>
          <p:cNvPr id="29" name="Rectangle 28">
            <a:extLst>
              <a:ext uri="{FF2B5EF4-FFF2-40B4-BE49-F238E27FC236}">
                <a16:creationId xmlns:a16="http://schemas.microsoft.com/office/drawing/2014/main" id="{B192A4A0-DCCD-49D1-4A0B-AED9EA6DF3C6}"/>
              </a:ext>
            </a:extLst>
          </p:cNvPr>
          <p:cNvSpPr/>
          <p:nvPr/>
        </p:nvSpPr>
        <p:spPr>
          <a:xfrm>
            <a:off x="16434486" y="2771338"/>
            <a:ext cx="4893277" cy="6323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59222C-2631-A061-3F30-1EF198F29735}"/>
              </a:ext>
            </a:extLst>
          </p:cNvPr>
          <p:cNvSpPr/>
          <p:nvPr/>
        </p:nvSpPr>
        <p:spPr>
          <a:xfrm>
            <a:off x="2500183" y="8830267"/>
            <a:ext cx="8571470" cy="38743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936B80-4F22-F23D-B6C1-1E501082072D}"/>
              </a:ext>
            </a:extLst>
          </p:cNvPr>
          <p:cNvSpPr/>
          <p:nvPr/>
        </p:nvSpPr>
        <p:spPr>
          <a:xfrm>
            <a:off x="11071653" y="8746261"/>
            <a:ext cx="10256110" cy="4137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49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fontScale="90000"/>
          </a:bodyPr>
          <a:lstStyle/>
          <a:p>
            <a:pPr>
              <a:buSzPts val="11600"/>
            </a:pPr>
            <a:r>
              <a:rPr lang="en-US" sz="11600" dirty="0"/>
              <a:t>ODE Models: Michaelis-Menten and Mass Action Kinetics</a:t>
            </a:r>
            <a:br>
              <a:rPr lang="en-US" sz="11600" dirty="0"/>
            </a:br>
            <a:endParaRPr dirty="0"/>
          </a:p>
        </p:txBody>
      </p:sp>
      <p:sp>
        <p:nvSpPr>
          <p:cNvPr id="87" name="Google Shape;87;p1"/>
          <p:cNvSpPr txBox="1">
            <a:spLocks noGrp="1"/>
          </p:cNvSpPr>
          <p:nvPr>
            <p:ph type="subTitle" idx="4294967295"/>
          </p:nvPr>
        </p:nvSpPr>
        <p:spPr>
          <a:xfrm>
            <a:off x="1206500" y="7196865"/>
            <a:ext cx="21971000"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FFFFFF"/>
              </a:buClr>
              <a:buSzPts val="5500"/>
              <a:buFont typeface="Helvetica Neue"/>
              <a:buNone/>
            </a:pPr>
            <a:r>
              <a:rPr lang="en-US" sz="5500" dirty="0"/>
              <a:t>An</a:t>
            </a:r>
            <a:r>
              <a:rPr lang="en-US" dirty="0"/>
              <a:t> </a:t>
            </a:r>
            <a:r>
              <a:rPr lang="en-US" sz="5500" i="0" u="none" strike="noStrike" cap="none" dirty="0">
                <a:solidFill>
                  <a:srgbClr val="FFFFFF"/>
                </a:solidFill>
                <a:latin typeface="Helvetica Neue"/>
                <a:ea typeface="Helvetica Neue"/>
                <a:cs typeface="Helvetica Neue"/>
                <a:sym typeface="Helvetica Neue"/>
              </a:rPr>
              <a:t>Introduction to biochemical regulation kinetics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t>Converting rules to ODEs</a:t>
            </a:r>
          </a:p>
        </p:txBody>
      </p:sp>
      <p:sp>
        <p:nvSpPr>
          <p:cNvPr id="23" name="TextBox 22">
            <a:extLst>
              <a:ext uri="{FF2B5EF4-FFF2-40B4-BE49-F238E27FC236}">
                <a16:creationId xmlns:a16="http://schemas.microsoft.com/office/drawing/2014/main" id="{D0559433-E089-74A7-0B75-4E42D6BF2456}"/>
              </a:ext>
            </a:extLst>
          </p:cNvPr>
          <p:cNvSpPr txBox="1"/>
          <p:nvPr/>
        </p:nvSpPr>
        <p:spPr>
          <a:xfrm>
            <a:off x="6054810" y="12991390"/>
            <a:ext cx="8746305" cy="584775"/>
          </a:xfrm>
          <a:prstGeom prst="rect">
            <a:avLst/>
          </a:prstGeom>
          <a:noFill/>
        </p:spPr>
        <p:txBody>
          <a:bodyPr wrap="none" rtlCol="0">
            <a:spAutoFit/>
          </a:bodyPr>
          <a:lstStyle/>
          <a:p>
            <a:r>
              <a:rPr lang="en-US" sz="3200" b="0" i="0" u="none" strike="noStrike" dirty="0">
                <a:solidFill>
                  <a:srgbClr val="FFFFFF"/>
                </a:solidFill>
                <a:effectLst/>
                <a:latin typeface="Helvetica" pitchFamily="2" charset="0"/>
              </a:rPr>
              <a:t>DOI: </a:t>
            </a:r>
            <a:r>
              <a:rPr lang="en-US" sz="3200" b="0" i="0" u="none" strike="noStrike" dirty="0">
                <a:effectLst/>
                <a:latin typeface="Helvetica" pitchFamily="2" charset="0"/>
                <a:hlinkClick r:id="rId3"/>
              </a:rPr>
              <a:t>https://doi.org/10.1016/j.cell.2009.06.013</a:t>
            </a:r>
            <a:r>
              <a:rPr lang="en-US" sz="3200" b="0" i="0" u="none" strike="noStrike" dirty="0">
                <a:effectLst/>
                <a:latin typeface="Helvetica" pitchFamily="2" charset="0"/>
              </a:rPr>
              <a:t> </a:t>
            </a:r>
            <a:endParaRPr lang="en-US" sz="2400" dirty="0"/>
          </a:p>
        </p:txBody>
      </p:sp>
      <p:pic>
        <p:nvPicPr>
          <p:cNvPr id="2" name="Picture 1">
            <a:extLst>
              <a:ext uri="{FF2B5EF4-FFF2-40B4-BE49-F238E27FC236}">
                <a16:creationId xmlns:a16="http://schemas.microsoft.com/office/drawing/2014/main" id="{B2538BB2-BE31-287A-7D1C-B1C7350A2813}"/>
              </a:ext>
            </a:extLst>
          </p:cNvPr>
          <p:cNvPicPr>
            <a:picLocks noChangeAspect="1"/>
          </p:cNvPicPr>
          <p:nvPr/>
        </p:nvPicPr>
        <p:blipFill>
          <a:blip r:embed="rId4"/>
          <a:stretch>
            <a:fillRect/>
          </a:stretch>
        </p:blipFill>
        <p:spPr>
          <a:xfrm>
            <a:off x="3562644" y="2668424"/>
            <a:ext cx="16208167" cy="9724900"/>
          </a:xfrm>
          <a:prstGeom prst="rect">
            <a:avLst/>
          </a:prstGeom>
        </p:spPr>
      </p:pic>
    </p:spTree>
    <p:extLst>
      <p:ext uri="{BB962C8B-B14F-4D97-AF65-F5344CB8AC3E}">
        <p14:creationId xmlns:p14="http://schemas.microsoft.com/office/powerpoint/2010/main" val="327711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t>Adaptation as a biological function</a:t>
            </a:r>
          </a:p>
        </p:txBody>
      </p:sp>
      <p:sp>
        <p:nvSpPr>
          <p:cNvPr id="23" name="TextBox 22">
            <a:extLst>
              <a:ext uri="{FF2B5EF4-FFF2-40B4-BE49-F238E27FC236}">
                <a16:creationId xmlns:a16="http://schemas.microsoft.com/office/drawing/2014/main" id="{D0559433-E089-74A7-0B75-4E42D6BF2456}"/>
              </a:ext>
            </a:extLst>
          </p:cNvPr>
          <p:cNvSpPr txBox="1"/>
          <p:nvPr/>
        </p:nvSpPr>
        <p:spPr>
          <a:xfrm>
            <a:off x="6054810" y="12991390"/>
            <a:ext cx="8746305" cy="584775"/>
          </a:xfrm>
          <a:prstGeom prst="rect">
            <a:avLst/>
          </a:prstGeom>
          <a:noFill/>
        </p:spPr>
        <p:txBody>
          <a:bodyPr wrap="none" rtlCol="0">
            <a:spAutoFit/>
          </a:bodyPr>
          <a:lstStyle/>
          <a:p>
            <a:r>
              <a:rPr lang="en-US" sz="3200" b="0" i="0" u="none" strike="noStrike" dirty="0">
                <a:solidFill>
                  <a:srgbClr val="FFFFFF"/>
                </a:solidFill>
                <a:effectLst/>
                <a:latin typeface="Helvetica" pitchFamily="2" charset="0"/>
              </a:rPr>
              <a:t>DOI: </a:t>
            </a:r>
            <a:r>
              <a:rPr lang="en-US" sz="3200" b="0" i="0" u="none" strike="noStrike" dirty="0">
                <a:effectLst/>
                <a:latin typeface="Helvetica" pitchFamily="2" charset="0"/>
                <a:hlinkClick r:id="rId3"/>
              </a:rPr>
              <a:t>https://doi.org/10.1016/j.cell.2009.06.013</a:t>
            </a:r>
            <a:r>
              <a:rPr lang="en-US" sz="3200" b="0" i="0" u="none" strike="noStrike" dirty="0">
                <a:effectLst/>
                <a:latin typeface="Helvetica" pitchFamily="2" charset="0"/>
              </a:rPr>
              <a:t> </a:t>
            </a:r>
            <a:endParaRPr lang="en-US" sz="2400" dirty="0"/>
          </a:p>
        </p:txBody>
      </p:sp>
      <p:pic>
        <p:nvPicPr>
          <p:cNvPr id="3" name="Picture 2">
            <a:extLst>
              <a:ext uri="{FF2B5EF4-FFF2-40B4-BE49-F238E27FC236}">
                <a16:creationId xmlns:a16="http://schemas.microsoft.com/office/drawing/2014/main" id="{12C01D64-50EA-042D-7637-601649D6DBE6}"/>
              </a:ext>
            </a:extLst>
          </p:cNvPr>
          <p:cNvPicPr>
            <a:picLocks noChangeAspect="1"/>
          </p:cNvPicPr>
          <p:nvPr/>
        </p:nvPicPr>
        <p:blipFill>
          <a:blip r:embed="rId4"/>
          <a:stretch>
            <a:fillRect/>
          </a:stretch>
        </p:blipFill>
        <p:spPr>
          <a:xfrm>
            <a:off x="952258" y="3658972"/>
            <a:ext cx="10498247" cy="4175211"/>
          </a:xfrm>
          <a:prstGeom prst="rect">
            <a:avLst/>
          </a:prstGeom>
        </p:spPr>
      </p:pic>
      <p:pic>
        <p:nvPicPr>
          <p:cNvPr id="4" name="Picture 3">
            <a:extLst>
              <a:ext uri="{FF2B5EF4-FFF2-40B4-BE49-F238E27FC236}">
                <a16:creationId xmlns:a16="http://schemas.microsoft.com/office/drawing/2014/main" id="{45E24D2D-D3BE-8D3A-9370-299E0E3D6116}"/>
              </a:ext>
            </a:extLst>
          </p:cNvPr>
          <p:cNvPicPr>
            <a:picLocks noChangeAspect="1"/>
          </p:cNvPicPr>
          <p:nvPr/>
        </p:nvPicPr>
        <p:blipFill>
          <a:blip r:embed="rId5"/>
          <a:stretch>
            <a:fillRect/>
          </a:stretch>
        </p:blipFill>
        <p:spPr>
          <a:xfrm>
            <a:off x="9522941" y="8204886"/>
            <a:ext cx="13881088" cy="3642707"/>
          </a:xfrm>
          <a:prstGeom prst="rect">
            <a:avLst/>
          </a:prstGeom>
        </p:spPr>
      </p:pic>
      <p:sp>
        <p:nvSpPr>
          <p:cNvPr id="5" name="TextBox 4">
            <a:extLst>
              <a:ext uri="{FF2B5EF4-FFF2-40B4-BE49-F238E27FC236}">
                <a16:creationId xmlns:a16="http://schemas.microsoft.com/office/drawing/2014/main" id="{1A913E5C-6A73-043A-8178-704078EF1EFF}"/>
              </a:ext>
            </a:extLst>
          </p:cNvPr>
          <p:cNvSpPr txBox="1"/>
          <p:nvPr/>
        </p:nvSpPr>
        <p:spPr>
          <a:xfrm>
            <a:off x="12337638" y="3615611"/>
            <a:ext cx="10585622" cy="2677656"/>
          </a:xfrm>
          <a:prstGeom prst="rect">
            <a:avLst/>
          </a:prstGeom>
          <a:noFill/>
        </p:spPr>
        <p:txBody>
          <a:bodyPr wrap="square" rtlCol="0">
            <a:spAutoFit/>
          </a:bodyPr>
          <a:lstStyle/>
          <a:p>
            <a:r>
              <a:rPr lang="en-US" sz="2800" dirty="0">
                <a:solidFill>
                  <a:schemeClr val="bg1">
                    <a:lumMod val="95000"/>
                  </a:schemeClr>
                </a:solidFill>
              </a:rPr>
              <a:t>To read to next Tuesday</a:t>
            </a:r>
          </a:p>
          <a:p>
            <a:r>
              <a:rPr lang="en-US" sz="2800" dirty="0">
                <a:solidFill>
                  <a:schemeClr val="bg1">
                    <a:lumMod val="95000"/>
                  </a:schemeClr>
                </a:solidFill>
              </a:rPr>
              <a:t>Introduction, </a:t>
            </a:r>
          </a:p>
          <a:p>
            <a:r>
              <a:rPr lang="en-US" sz="2800" dirty="0">
                <a:solidFill>
                  <a:schemeClr val="bg1">
                    <a:lumMod val="95000"/>
                  </a:schemeClr>
                </a:solidFill>
              </a:rPr>
              <a:t>methods, </a:t>
            </a:r>
          </a:p>
          <a:p>
            <a:r>
              <a:rPr lang="en-US" sz="2800" dirty="0">
                <a:solidFill>
                  <a:schemeClr val="bg1">
                    <a:lumMod val="95000"/>
                  </a:schemeClr>
                </a:solidFill>
              </a:rPr>
              <a:t>Results </a:t>
            </a:r>
          </a:p>
          <a:p>
            <a:r>
              <a:rPr lang="en-US" sz="2800" dirty="0">
                <a:solidFill>
                  <a:schemeClr val="bg1">
                    <a:lumMod val="95000"/>
                  </a:schemeClr>
                </a:solidFill>
              </a:rPr>
              <a:t>	Searching for Circuits Capable of Adaptation	</a:t>
            </a:r>
          </a:p>
          <a:p>
            <a:r>
              <a:rPr lang="en-US" sz="2800" dirty="0">
                <a:solidFill>
                  <a:schemeClr val="bg1">
                    <a:lumMod val="95000"/>
                  </a:schemeClr>
                </a:solidFill>
              </a:rPr>
              <a:t>	Identifying Minimal Adaptation Networks</a:t>
            </a:r>
          </a:p>
        </p:txBody>
      </p:sp>
    </p:spTree>
    <p:extLst>
      <p:ext uri="{BB962C8B-B14F-4D97-AF65-F5344CB8AC3E}">
        <p14:creationId xmlns:p14="http://schemas.microsoft.com/office/powerpoint/2010/main" val="211072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t>Modeling ODEs in Python</a:t>
            </a:r>
          </a:p>
        </p:txBody>
      </p:sp>
      <p:pic>
        <p:nvPicPr>
          <p:cNvPr id="2" name="Picture 1">
            <a:extLst>
              <a:ext uri="{FF2B5EF4-FFF2-40B4-BE49-F238E27FC236}">
                <a16:creationId xmlns:a16="http://schemas.microsoft.com/office/drawing/2014/main" id="{DA1388FF-8D79-0328-D087-5FB5F1FF9D88}"/>
              </a:ext>
            </a:extLst>
          </p:cNvPr>
          <p:cNvPicPr>
            <a:picLocks noChangeAspect="1"/>
          </p:cNvPicPr>
          <p:nvPr/>
        </p:nvPicPr>
        <p:blipFill>
          <a:blip r:embed="rId3"/>
          <a:stretch>
            <a:fillRect/>
          </a:stretch>
        </p:blipFill>
        <p:spPr>
          <a:xfrm>
            <a:off x="1725861" y="6380033"/>
            <a:ext cx="1826157" cy="5344195"/>
          </a:xfrm>
          <a:prstGeom prst="rect">
            <a:avLst/>
          </a:prstGeom>
        </p:spPr>
      </p:pic>
      <p:pic>
        <p:nvPicPr>
          <p:cNvPr id="6" name="Picture 5">
            <a:extLst>
              <a:ext uri="{FF2B5EF4-FFF2-40B4-BE49-F238E27FC236}">
                <a16:creationId xmlns:a16="http://schemas.microsoft.com/office/drawing/2014/main" id="{15D85FA4-6F32-EC52-2C6A-9DA407F5345D}"/>
              </a:ext>
            </a:extLst>
          </p:cNvPr>
          <p:cNvPicPr>
            <a:picLocks noChangeAspect="1"/>
          </p:cNvPicPr>
          <p:nvPr/>
        </p:nvPicPr>
        <p:blipFill>
          <a:blip r:embed="rId4"/>
          <a:stretch>
            <a:fillRect/>
          </a:stretch>
        </p:blipFill>
        <p:spPr>
          <a:xfrm>
            <a:off x="1725861" y="3890578"/>
            <a:ext cx="4330700" cy="2146300"/>
          </a:xfrm>
          <a:prstGeom prst="rect">
            <a:avLst/>
          </a:prstGeom>
        </p:spPr>
      </p:pic>
      <p:pic>
        <p:nvPicPr>
          <p:cNvPr id="7" name="Picture 6">
            <a:extLst>
              <a:ext uri="{FF2B5EF4-FFF2-40B4-BE49-F238E27FC236}">
                <a16:creationId xmlns:a16="http://schemas.microsoft.com/office/drawing/2014/main" id="{29A523E7-06D0-9CCF-8E82-6FAB1AC5F2FE}"/>
              </a:ext>
            </a:extLst>
          </p:cNvPr>
          <p:cNvPicPr>
            <a:picLocks noChangeAspect="1"/>
          </p:cNvPicPr>
          <p:nvPr/>
        </p:nvPicPr>
        <p:blipFill>
          <a:blip r:embed="rId5"/>
          <a:stretch>
            <a:fillRect/>
          </a:stretch>
        </p:blipFill>
        <p:spPr>
          <a:xfrm>
            <a:off x="6830163" y="7264656"/>
            <a:ext cx="7772400" cy="1787474"/>
          </a:xfrm>
          <a:prstGeom prst="rect">
            <a:avLst/>
          </a:prstGeom>
        </p:spPr>
      </p:pic>
      <p:pic>
        <p:nvPicPr>
          <p:cNvPr id="8" name="Picture 7">
            <a:extLst>
              <a:ext uri="{FF2B5EF4-FFF2-40B4-BE49-F238E27FC236}">
                <a16:creationId xmlns:a16="http://schemas.microsoft.com/office/drawing/2014/main" id="{EB3CA3CB-C420-8B12-2C5A-DBE2F75BFC92}"/>
              </a:ext>
            </a:extLst>
          </p:cNvPr>
          <p:cNvPicPr>
            <a:picLocks noChangeAspect="1"/>
          </p:cNvPicPr>
          <p:nvPr/>
        </p:nvPicPr>
        <p:blipFill>
          <a:blip r:embed="rId6"/>
          <a:stretch>
            <a:fillRect/>
          </a:stretch>
        </p:blipFill>
        <p:spPr>
          <a:xfrm>
            <a:off x="6830163" y="9859834"/>
            <a:ext cx="3352800" cy="2349500"/>
          </a:xfrm>
          <a:prstGeom prst="rect">
            <a:avLst/>
          </a:prstGeom>
        </p:spPr>
      </p:pic>
      <p:pic>
        <p:nvPicPr>
          <p:cNvPr id="1026" name="Picture 2">
            <a:extLst>
              <a:ext uri="{FF2B5EF4-FFF2-40B4-BE49-F238E27FC236}">
                <a16:creationId xmlns:a16="http://schemas.microsoft.com/office/drawing/2014/main" id="{5EF2FCA1-6C7E-6B19-129F-CC204ABA38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0439" y="6858000"/>
            <a:ext cx="9414423" cy="66081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E4C5ED8-3614-5BF0-560E-3DA32E2E117F}"/>
              </a:ext>
            </a:extLst>
          </p:cNvPr>
          <p:cNvPicPr>
            <a:picLocks noChangeAspect="1"/>
          </p:cNvPicPr>
          <p:nvPr/>
        </p:nvPicPr>
        <p:blipFill rotWithShape="1">
          <a:blip r:embed="rId8"/>
          <a:srcRect t="19460"/>
          <a:stretch/>
        </p:blipFill>
        <p:spPr>
          <a:xfrm>
            <a:off x="6830163" y="3403249"/>
            <a:ext cx="6781800" cy="3048095"/>
          </a:xfrm>
          <a:prstGeom prst="rect">
            <a:avLst/>
          </a:prstGeom>
        </p:spPr>
      </p:pic>
    </p:spTree>
    <p:extLst>
      <p:ext uri="{BB962C8B-B14F-4D97-AF65-F5344CB8AC3E}">
        <p14:creationId xmlns:p14="http://schemas.microsoft.com/office/powerpoint/2010/main" val="185767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solidFill>
                  <a:srgbClr val="66133E"/>
                </a:solidFill>
              </a:rPr>
              <a:t>Project 6</a:t>
            </a:r>
          </a:p>
        </p:txBody>
      </p:sp>
      <p:sp>
        <p:nvSpPr>
          <p:cNvPr id="4" name="TextBox 3">
            <a:extLst>
              <a:ext uri="{FF2B5EF4-FFF2-40B4-BE49-F238E27FC236}">
                <a16:creationId xmlns:a16="http://schemas.microsoft.com/office/drawing/2014/main" id="{303043F4-D924-B5C5-6D89-59B5DF87B77A}"/>
              </a:ext>
            </a:extLst>
          </p:cNvPr>
          <p:cNvSpPr txBox="1"/>
          <p:nvPr/>
        </p:nvSpPr>
        <p:spPr>
          <a:xfrm>
            <a:off x="492968" y="2956392"/>
            <a:ext cx="23891032" cy="6555641"/>
          </a:xfrm>
          <a:prstGeom prst="rect">
            <a:avLst/>
          </a:prstGeom>
          <a:noFill/>
        </p:spPr>
        <p:txBody>
          <a:bodyPr wrap="square" rtlCol="0">
            <a:spAutoFit/>
          </a:bodyPr>
          <a:lstStyle/>
          <a:p>
            <a:r>
              <a:rPr lang="en-US" sz="2800" dirty="0">
                <a:solidFill>
                  <a:srgbClr val="66133E"/>
                </a:solidFill>
              </a:rPr>
              <a:t>Choose a circuit from the Ma 2009 paper, Figure 2 </a:t>
            </a:r>
          </a:p>
          <a:p>
            <a:r>
              <a:rPr lang="en-US" sz="2800" b="1" dirty="0">
                <a:solidFill>
                  <a:srgbClr val="66133E"/>
                </a:solidFill>
              </a:rPr>
              <a:t>Group A: choose a model from Negative Feedback Loops </a:t>
            </a:r>
          </a:p>
          <a:p>
            <a:r>
              <a:rPr lang="en-US" sz="2800" b="1" dirty="0">
                <a:solidFill>
                  <a:srgbClr val="66133E"/>
                </a:solidFill>
              </a:rPr>
              <a:t>Group B: choose a model from Incoherent Feedforward Loops </a:t>
            </a:r>
          </a:p>
          <a:p>
            <a:r>
              <a:rPr lang="en-US" sz="2800" dirty="0">
                <a:solidFill>
                  <a:srgbClr val="66133E"/>
                </a:solidFill>
              </a:rPr>
              <a:t>Select a model that has maximum probability capable of adaptation. </a:t>
            </a:r>
          </a:p>
          <a:p>
            <a:endParaRPr lang="en-US" sz="2800" dirty="0">
              <a:solidFill>
                <a:srgbClr val="66133E"/>
              </a:solidFill>
            </a:endParaRPr>
          </a:p>
          <a:p>
            <a:pPr marL="457200" indent="-457200">
              <a:buFont typeface="Courier New" panose="02070309020205020404" pitchFamily="49" charset="0"/>
              <a:buChar char="o"/>
            </a:pPr>
            <a:r>
              <a:rPr lang="en-US" sz="2800" dirty="0">
                <a:solidFill>
                  <a:srgbClr val="66133E"/>
                </a:solidFill>
              </a:rPr>
              <a:t>Draw network representation. Include basal deactivations on all three nodes. </a:t>
            </a:r>
          </a:p>
          <a:p>
            <a:pPr marL="457200" indent="-457200">
              <a:buFont typeface="Courier New" panose="02070309020205020404" pitchFamily="49" charset="0"/>
              <a:buChar char="o"/>
            </a:pPr>
            <a:r>
              <a:rPr lang="en-US" sz="2800" dirty="0">
                <a:solidFill>
                  <a:srgbClr val="66133E"/>
                </a:solidFill>
              </a:rPr>
              <a:t>Write down the Input, Internode Interaction, and Basal Matrixes. </a:t>
            </a:r>
          </a:p>
          <a:p>
            <a:pPr marL="457200" indent="-457200">
              <a:buFont typeface="Courier New" panose="02070309020205020404" pitchFamily="49" charset="0"/>
              <a:buChar char="o"/>
            </a:pPr>
            <a:r>
              <a:rPr lang="en-US" sz="2800" dirty="0">
                <a:solidFill>
                  <a:srgbClr val="66133E"/>
                </a:solidFill>
              </a:rPr>
              <a:t>Set the input to a step change function from 1 to 1.5 which activates node A.  </a:t>
            </a:r>
          </a:p>
          <a:p>
            <a:pPr marL="457200" indent="-457200">
              <a:buFont typeface="Courier New" panose="02070309020205020404" pitchFamily="49" charset="0"/>
              <a:buChar char="o"/>
            </a:pPr>
            <a:r>
              <a:rPr lang="en-US" sz="2800" dirty="0">
                <a:solidFill>
                  <a:srgbClr val="66133E"/>
                </a:solidFill>
              </a:rPr>
              <a:t>Build your models in Python using both mass-action and Michaelis-Menten regulations (models will have different number of parameters). For each of these 2 models, perform the following analysis:  </a:t>
            </a:r>
          </a:p>
          <a:p>
            <a:pPr marL="457200" indent="-457200">
              <a:buFont typeface="Courier New" panose="02070309020205020404" pitchFamily="49" charset="0"/>
              <a:buChar char="o"/>
            </a:pPr>
            <a:r>
              <a:rPr lang="en-US" sz="2800" dirty="0">
                <a:solidFill>
                  <a:srgbClr val="66133E"/>
                </a:solidFill>
              </a:rPr>
              <a:t>Solve and plot the model for a defined parameter set. </a:t>
            </a:r>
          </a:p>
          <a:p>
            <a:pPr marL="457200" indent="-457200">
              <a:buFont typeface="Courier New" panose="02070309020205020404" pitchFamily="49" charset="0"/>
              <a:buChar char="o"/>
            </a:pPr>
            <a:r>
              <a:rPr lang="en-US" sz="2800" dirty="0">
                <a:solidFill>
                  <a:srgbClr val="66133E"/>
                </a:solidFill>
              </a:rPr>
              <a:t>Sample 10,000 parameter sets from a uniform distribution at range: [LB,UB] = [-2,+2] </a:t>
            </a:r>
          </a:p>
          <a:p>
            <a:pPr marL="457200" indent="-457200">
              <a:buFont typeface="Courier New" panose="02070309020205020404" pitchFamily="49" charset="0"/>
              <a:buChar char="o"/>
            </a:pPr>
            <a:r>
              <a:rPr lang="en-US" sz="2800" dirty="0">
                <a:solidFill>
                  <a:srgbClr val="66133E"/>
                </a:solidFill>
              </a:rPr>
              <a:t>Solve the model for all the parameter sets (10^[params]) and save the solutions in a </a:t>
            </a:r>
            <a:r>
              <a:rPr lang="en-US" sz="2800" dirty="0" err="1">
                <a:solidFill>
                  <a:srgbClr val="66133E"/>
                </a:solidFill>
              </a:rPr>
              <a:t>numpy.array</a:t>
            </a:r>
            <a:endParaRPr lang="en-US" sz="2800" dirty="0">
              <a:solidFill>
                <a:srgbClr val="66133E"/>
              </a:solidFill>
            </a:endParaRPr>
          </a:p>
          <a:p>
            <a:pPr marL="457200" indent="-457200">
              <a:buFont typeface="Courier New" panose="02070309020205020404" pitchFamily="49" charset="0"/>
              <a:buChar char="o"/>
            </a:pPr>
            <a:r>
              <a:rPr lang="en-US" sz="2800" dirty="0">
                <a:solidFill>
                  <a:srgbClr val="66133E"/>
                </a:solidFill>
              </a:rPr>
              <a:t>Discard solutions and parameter sets if any nodes activity go beyond [0,1]</a:t>
            </a:r>
          </a:p>
          <a:p>
            <a:pPr marL="457200" indent="-457200">
              <a:buFont typeface="Courier New" panose="02070309020205020404" pitchFamily="49" charset="0"/>
              <a:buChar char="o"/>
            </a:pPr>
            <a:r>
              <a:rPr lang="en-US" sz="2800" dirty="0">
                <a:solidFill>
                  <a:srgbClr val="66133E"/>
                </a:solidFill>
              </a:rPr>
              <a:t>Define adaptation as a python function</a:t>
            </a:r>
          </a:p>
        </p:txBody>
      </p:sp>
      <p:sp>
        <p:nvSpPr>
          <p:cNvPr id="2" name="TextBox 1">
            <a:extLst>
              <a:ext uri="{FF2B5EF4-FFF2-40B4-BE49-F238E27FC236}">
                <a16:creationId xmlns:a16="http://schemas.microsoft.com/office/drawing/2014/main" id="{96EE7D2F-EF19-208C-BF4F-CF2B71A54A9D}"/>
              </a:ext>
            </a:extLst>
          </p:cNvPr>
          <p:cNvSpPr txBox="1"/>
          <p:nvPr/>
        </p:nvSpPr>
        <p:spPr>
          <a:xfrm>
            <a:off x="9165264" y="9427912"/>
            <a:ext cx="9292929" cy="3477875"/>
          </a:xfrm>
          <a:prstGeom prst="rect">
            <a:avLst/>
          </a:prstGeom>
          <a:noFill/>
        </p:spPr>
        <p:txBody>
          <a:bodyPr wrap="none" rtlCol="0">
            <a:spAutoFit/>
          </a:bodyPr>
          <a:lstStyle/>
          <a:p>
            <a:pPr lvl="2"/>
            <a:r>
              <a:rPr lang="en-US" sz="2000" dirty="0">
                <a:solidFill>
                  <a:schemeClr val="tx2">
                    <a:lumMod val="75000"/>
                  </a:schemeClr>
                </a:solidFill>
              </a:rPr>
              <a:t>def adaptation(O=C): </a:t>
            </a:r>
          </a:p>
          <a:p>
            <a:pPr lvl="2"/>
            <a:r>
              <a:rPr lang="en-US" sz="2000" dirty="0">
                <a:solidFill>
                  <a:schemeClr val="tx2">
                    <a:lumMod val="75000"/>
                  </a:schemeClr>
                </a:solidFill>
              </a:rPr>
              <a:t>	SENS = max(O) </a:t>
            </a:r>
          </a:p>
          <a:p>
            <a:pPr lvl="2"/>
            <a:r>
              <a:rPr lang="en-US" sz="2000" dirty="0">
                <a:solidFill>
                  <a:schemeClr val="tx2">
                    <a:lumMod val="75000"/>
                  </a:schemeClr>
                </a:solidFill>
              </a:rPr>
              <a:t>	PREC = 1/O(end)</a:t>
            </a:r>
          </a:p>
          <a:p>
            <a:pPr lvl="2"/>
            <a:r>
              <a:rPr lang="en-US" sz="2000" dirty="0">
                <a:solidFill>
                  <a:schemeClr val="tx2">
                    <a:lumMod val="75000"/>
                  </a:schemeClr>
                </a:solidFill>
              </a:rPr>
              <a:t>	Adaptive = </a:t>
            </a:r>
          </a:p>
          <a:p>
            <a:pPr lvl="2"/>
            <a:r>
              <a:rPr lang="en-US" sz="2000" dirty="0">
                <a:solidFill>
                  <a:schemeClr val="tx2">
                    <a:lumMod val="75000"/>
                  </a:schemeClr>
                </a:solidFill>
              </a:rPr>
              <a:t>		if O(end) &lt; max(O) </a:t>
            </a:r>
          </a:p>
          <a:p>
            <a:pPr lvl="2"/>
            <a:r>
              <a:rPr lang="en-US" sz="2000" dirty="0">
                <a:solidFill>
                  <a:schemeClr val="tx2">
                    <a:lumMod val="75000"/>
                  </a:schemeClr>
                </a:solidFill>
              </a:rPr>
              <a:t>		1 </a:t>
            </a:r>
          </a:p>
          <a:p>
            <a:pPr lvl="2"/>
            <a:r>
              <a:rPr lang="en-US" sz="2000" dirty="0">
                <a:solidFill>
                  <a:schemeClr val="tx2">
                    <a:lumMod val="75000"/>
                  </a:schemeClr>
                </a:solidFill>
              </a:rPr>
              <a:t>		else</a:t>
            </a:r>
          </a:p>
          <a:p>
            <a:pPr lvl="2"/>
            <a:r>
              <a:rPr lang="en-US" sz="2000" dirty="0">
                <a:solidFill>
                  <a:schemeClr val="tx2">
                    <a:lumMod val="75000"/>
                  </a:schemeClr>
                </a:solidFill>
              </a:rPr>
              <a:t>		0</a:t>
            </a:r>
          </a:p>
          <a:p>
            <a:pPr lvl="2"/>
            <a:r>
              <a:rPr lang="en-US" sz="2000" dirty="0">
                <a:solidFill>
                  <a:schemeClr val="tx2">
                    <a:lumMod val="75000"/>
                  </a:schemeClr>
                </a:solidFill>
              </a:rPr>
              <a:t>	return [SENS, PREC, Adaptive]</a:t>
            </a:r>
          </a:p>
          <a:p>
            <a:pPr lvl="2"/>
            <a:endParaRPr lang="en-US" sz="2000" dirty="0">
              <a:solidFill>
                <a:schemeClr val="tx2">
                  <a:lumMod val="75000"/>
                </a:schemeClr>
              </a:solidFill>
            </a:endParaRPr>
          </a:p>
          <a:p>
            <a:pPr lvl="2"/>
            <a:r>
              <a:rPr lang="en-US" sz="2000" dirty="0">
                <a:solidFill>
                  <a:schemeClr val="tx2">
                    <a:lumMod val="75000"/>
                  </a:schemeClr>
                </a:solidFill>
              </a:rPr>
              <a:t># C is the concentration/activity of node C over time for any given parameter set.</a:t>
            </a:r>
          </a:p>
        </p:txBody>
      </p:sp>
    </p:spTree>
    <p:extLst>
      <p:ext uri="{BB962C8B-B14F-4D97-AF65-F5344CB8AC3E}">
        <p14:creationId xmlns:p14="http://schemas.microsoft.com/office/powerpoint/2010/main" val="44453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solidFill>
                  <a:srgbClr val="66133E"/>
                </a:solidFill>
              </a:rPr>
              <a:t>Project 6</a:t>
            </a:r>
          </a:p>
        </p:txBody>
      </p:sp>
      <p:sp>
        <p:nvSpPr>
          <p:cNvPr id="4" name="TextBox 3">
            <a:extLst>
              <a:ext uri="{FF2B5EF4-FFF2-40B4-BE49-F238E27FC236}">
                <a16:creationId xmlns:a16="http://schemas.microsoft.com/office/drawing/2014/main" id="{303043F4-D924-B5C5-6D89-59B5DF87B77A}"/>
              </a:ext>
            </a:extLst>
          </p:cNvPr>
          <p:cNvSpPr txBox="1"/>
          <p:nvPr/>
        </p:nvSpPr>
        <p:spPr>
          <a:xfrm>
            <a:off x="492968" y="2956392"/>
            <a:ext cx="23891032" cy="1815882"/>
          </a:xfrm>
          <a:prstGeom prst="rect">
            <a:avLst/>
          </a:prstGeom>
          <a:noFill/>
        </p:spPr>
        <p:txBody>
          <a:bodyPr wrap="square" rtlCol="0">
            <a:spAutoFit/>
          </a:bodyPr>
          <a:lstStyle/>
          <a:p>
            <a:r>
              <a:rPr lang="en-US" sz="2800" dirty="0">
                <a:solidFill>
                  <a:srgbClr val="66133E"/>
                </a:solidFill>
              </a:rPr>
              <a:t>Plot log10(PREC) versus log10(SENS) for all parameter sets. </a:t>
            </a:r>
          </a:p>
          <a:p>
            <a:r>
              <a:rPr lang="en-US" sz="2800" dirty="0">
                <a:solidFill>
                  <a:srgbClr val="66133E"/>
                </a:solidFill>
              </a:rPr>
              <a:t>Save solutions and parameter sets if adaptation is achieved in new arrays. </a:t>
            </a:r>
          </a:p>
          <a:p>
            <a:r>
              <a:rPr lang="en-US" sz="2800" dirty="0">
                <a:solidFill>
                  <a:srgbClr val="66133E"/>
                </a:solidFill>
              </a:rPr>
              <a:t>Plot solutions for all adaptive parameter sets using the slider widget. </a:t>
            </a:r>
          </a:p>
          <a:p>
            <a:r>
              <a:rPr lang="en-US" sz="2800" dirty="0">
                <a:solidFill>
                  <a:srgbClr val="66133E"/>
                </a:solidFill>
              </a:rPr>
              <a:t>Plot scatters of adaptive parameter sets (for pairs of model parameters) </a:t>
            </a:r>
          </a:p>
        </p:txBody>
      </p:sp>
      <p:sp>
        <p:nvSpPr>
          <p:cNvPr id="9" name="TextBox 8">
            <a:extLst>
              <a:ext uri="{FF2B5EF4-FFF2-40B4-BE49-F238E27FC236}">
                <a16:creationId xmlns:a16="http://schemas.microsoft.com/office/drawing/2014/main" id="{36CBC625-A6E8-21ED-7B55-05C34326F896}"/>
              </a:ext>
            </a:extLst>
          </p:cNvPr>
          <p:cNvSpPr txBox="1"/>
          <p:nvPr/>
        </p:nvSpPr>
        <p:spPr>
          <a:xfrm>
            <a:off x="6097772" y="5734616"/>
            <a:ext cx="6094228" cy="4401205"/>
          </a:xfrm>
          <a:prstGeom prst="rect">
            <a:avLst/>
          </a:prstGeom>
          <a:noFill/>
        </p:spPr>
        <p:txBody>
          <a:bodyPr wrap="square">
            <a:spAutoFit/>
          </a:bodyPr>
          <a:lstStyle/>
          <a:p>
            <a:r>
              <a:rPr lang="en-US" sz="2000" dirty="0">
                <a:solidFill>
                  <a:schemeClr val="tx2">
                    <a:lumMod val="75000"/>
                  </a:schemeClr>
                </a:solidFill>
              </a:rPr>
              <a:t>for i =1:n_params</a:t>
            </a:r>
          </a:p>
          <a:p>
            <a:r>
              <a:rPr lang="en-US" sz="2000" dirty="0">
                <a:solidFill>
                  <a:schemeClr val="tx2">
                    <a:lumMod val="75000"/>
                  </a:schemeClr>
                </a:solidFill>
              </a:rPr>
              <a:t>	for j =1:n_params</a:t>
            </a:r>
          </a:p>
          <a:p>
            <a:r>
              <a:rPr lang="en-US" sz="2000" dirty="0">
                <a:solidFill>
                  <a:schemeClr val="tx2">
                    <a:lumMod val="75000"/>
                  </a:schemeClr>
                </a:solidFill>
              </a:rPr>
              <a:t>	subplot(n_params, n_params, count)</a:t>
            </a:r>
          </a:p>
          <a:p>
            <a:r>
              <a:rPr lang="en-US" sz="2000" dirty="0">
                <a:solidFill>
                  <a:schemeClr val="tx2">
                    <a:lumMod val="75000"/>
                  </a:schemeClr>
                </a:solidFill>
              </a:rPr>
              <a:t>		if j&gt;i</a:t>
            </a:r>
          </a:p>
          <a:p>
            <a:r>
              <a:rPr lang="en-US" sz="2000" dirty="0">
                <a:solidFill>
                  <a:schemeClr val="tx2">
                    <a:lumMod val="75000"/>
                  </a:schemeClr>
                </a:solidFill>
              </a:rPr>
              <a:t>		</a:t>
            </a:r>
            <a:r>
              <a:rPr lang="en-US" sz="2000" dirty="0" err="1">
                <a:solidFill>
                  <a:schemeClr val="tx2">
                    <a:lumMod val="75000"/>
                  </a:schemeClr>
                </a:solidFill>
              </a:rPr>
              <a:t>scaterplot</a:t>
            </a:r>
            <a:r>
              <a:rPr lang="en-US" sz="2000" dirty="0">
                <a:solidFill>
                  <a:schemeClr val="tx2">
                    <a:lumMod val="75000"/>
                  </a:schemeClr>
                </a:solidFill>
              </a:rPr>
              <a:t>(P(:,i), P(:,j))</a:t>
            </a:r>
          </a:p>
          <a:p>
            <a:r>
              <a:rPr lang="en-US" sz="2000" dirty="0">
                <a:solidFill>
                  <a:schemeClr val="tx2">
                    <a:lumMod val="75000"/>
                  </a:schemeClr>
                </a:solidFill>
              </a:rPr>
              <a:t>		end</a:t>
            </a:r>
          </a:p>
          <a:p>
            <a:r>
              <a:rPr lang="en-US" sz="2000" dirty="0">
                <a:solidFill>
                  <a:schemeClr val="tx2">
                    <a:lumMod val="75000"/>
                  </a:schemeClr>
                </a:solidFill>
              </a:rPr>
              <a:t>	end</a:t>
            </a:r>
          </a:p>
          <a:p>
            <a:r>
              <a:rPr lang="en-US" sz="2000" dirty="0">
                <a:solidFill>
                  <a:schemeClr val="tx2">
                    <a:lumMod val="75000"/>
                  </a:schemeClr>
                </a:solidFill>
              </a:rPr>
              <a:t>	count = count + 1</a:t>
            </a:r>
          </a:p>
          <a:p>
            <a:r>
              <a:rPr lang="en-US" sz="2000" dirty="0">
                <a:solidFill>
                  <a:schemeClr val="tx2">
                    <a:lumMod val="75000"/>
                  </a:schemeClr>
                </a:solidFill>
              </a:rPr>
              <a:t>	set </a:t>
            </a:r>
            <a:r>
              <a:rPr lang="en-US" sz="2000" dirty="0" err="1">
                <a:solidFill>
                  <a:schemeClr val="tx2">
                    <a:lumMod val="75000"/>
                  </a:schemeClr>
                </a:solidFill>
              </a:rPr>
              <a:t>xlim</a:t>
            </a:r>
            <a:r>
              <a:rPr lang="en-US" sz="2000" dirty="0">
                <a:solidFill>
                  <a:schemeClr val="tx2">
                    <a:lumMod val="75000"/>
                  </a:schemeClr>
                </a:solidFill>
              </a:rPr>
              <a:t> and </a:t>
            </a:r>
            <a:r>
              <a:rPr lang="en-US" sz="2000" dirty="0" err="1">
                <a:solidFill>
                  <a:schemeClr val="tx2">
                    <a:lumMod val="75000"/>
                  </a:schemeClr>
                </a:solidFill>
              </a:rPr>
              <a:t>ylim</a:t>
            </a:r>
            <a:r>
              <a:rPr lang="en-US" sz="2000" dirty="0">
                <a:solidFill>
                  <a:schemeClr val="tx2">
                    <a:lumMod val="75000"/>
                  </a:schemeClr>
                </a:solidFill>
              </a:rPr>
              <a:t> to [LB,UB]</a:t>
            </a:r>
          </a:p>
          <a:p>
            <a:r>
              <a:rPr lang="en-US" sz="2000" dirty="0">
                <a:solidFill>
                  <a:schemeClr val="tx2">
                    <a:lumMod val="75000"/>
                  </a:schemeClr>
                </a:solidFill>
              </a:rPr>
              <a:t>end</a:t>
            </a:r>
          </a:p>
          <a:p>
            <a:endParaRPr lang="en-US" sz="2000" dirty="0">
              <a:solidFill>
                <a:schemeClr val="tx2">
                  <a:lumMod val="75000"/>
                </a:schemeClr>
              </a:solidFill>
            </a:endParaRPr>
          </a:p>
          <a:p>
            <a:endParaRPr lang="en-US" sz="2000" dirty="0">
              <a:solidFill>
                <a:schemeClr val="tx2">
                  <a:lumMod val="75000"/>
                </a:schemeClr>
              </a:solidFill>
            </a:endParaRPr>
          </a:p>
          <a:p>
            <a:r>
              <a:rPr lang="en-US" sz="2000" dirty="0">
                <a:solidFill>
                  <a:schemeClr val="tx2">
                    <a:lumMod val="75000"/>
                  </a:schemeClr>
                </a:solidFill>
              </a:rPr>
              <a:t># P include all the parameter sets that  achieved adaptation. Each row includes one set. </a:t>
            </a:r>
          </a:p>
        </p:txBody>
      </p:sp>
    </p:spTree>
    <p:extLst>
      <p:ext uri="{BB962C8B-B14F-4D97-AF65-F5344CB8AC3E}">
        <p14:creationId xmlns:p14="http://schemas.microsoft.com/office/powerpoint/2010/main" val="3054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 name="Google Shape;237;p13">
            <a:extLst>
              <a:ext uri="{FF2B5EF4-FFF2-40B4-BE49-F238E27FC236}">
                <a16:creationId xmlns:a16="http://schemas.microsoft.com/office/drawing/2014/main" id="{0EFF345E-6508-90A4-86BC-8EF5E62863F7}"/>
              </a:ext>
            </a:extLst>
          </p:cNvPr>
          <p:cNvSpPr/>
          <p:nvPr/>
        </p:nvSpPr>
        <p:spPr>
          <a:xfrm>
            <a:off x="15969482" y="6055424"/>
            <a:ext cx="1044884" cy="897492"/>
          </a:xfrm>
          <a:prstGeom prst="roundRect">
            <a:avLst>
              <a:gd name="adj" fmla="val 21226"/>
            </a:avLst>
          </a:prstGeom>
          <a:solidFill>
            <a:srgbClr val="7030A0"/>
          </a:solidFill>
          <a:ln w="6350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04" name="Google Shape;204;p13"/>
          <p:cNvSpPr txBox="1">
            <a:spLocks noGrp="1"/>
          </p:cNvSpPr>
          <p:nvPr>
            <p:ph type="title"/>
          </p:nvPr>
        </p:nvSpPr>
        <p:spPr>
          <a:xfrm>
            <a:off x="1206500" y="292100"/>
            <a:ext cx="21971000" cy="1434949"/>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dirty="0">
                <a:solidFill>
                  <a:srgbClr val="FFFFFF"/>
                </a:solidFill>
                <a:latin typeface="Helvetica Neue"/>
                <a:ea typeface="Helvetica Neue"/>
                <a:cs typeface="Helvetica Neue"/>
                <a:sym typeface="Helvetica Neue"/>
              </a:rPr>
              <a:t>Modeling Approaches</a:t>
            </a:r>
            <a:endParaRPr dirty="0"/>
          </a:p>
        </p:txBody>
      </p:sp>
      <p:sp>
        <p:nvSpPr>
          <p:cNvPr id="205" name="Google Shape;205;p13"/>
          <p:cNvSpPr txBox="1">
            <a:spLocks noGrp="1"/>
          </p:cNvSpPr>
          <p:nvPr>
            <p:ph type="body" idx="1"/>
          </p:nvPr>
        </p:nvSpPr>
        <p:spPr>
          <a:xfrm>
            <a:off x="1206500" y="1585562"/>
            <a:ext cx="21971000" cy="934780"/>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5500"/>
              <a:buFont typeface="Helvetica Neue"/>
              <a:buNone/>
            </a:pPr>
            <a:r>
              <a:rPr lang="en-US" b="0" i="1"/>
              <a:t>(non exhaustive list)</a:t>
            </a:r>
            <a:endParaRPr/>
          </a:p>
        </p:txBody>
      </p:sp>
      <p:sp>
        <p:nvSpPr>
          <p:cNvPr id="206" name="Google Shape;206;p13"/>
          <p:cNvSpPr/>
          <p:nvPr/>
        </p:nvSpPr>
        <p:spPr>
          <a:xfrm rot="5400000">
            <a:off x="13051175" y="-988503"/>
            <a:ext cx="627925" cy="19162665"/>
          </a:xfrm>
          <a:custGeom>
            <a:avLst/>
            <a:gdLst/>
            <a:ahLst/>
            <a:cxnLst/>
            <a:rect l="l" t="t" r="r" b="b"/>
            <a:pathLst>
              <a:path w="21600" h="21600" extrusionOk="0">
                <a:moveTo>
                  <a:pt x="10800" y="0"/>
                </a:moveTo>
                <a:lnTo>
                  <a:pt x="21600" y="21600"/>
                </a:lnTo>
                <a:lnTo>
                  <a:pt x="0" y="21600"/>
                </a:lnTo>
                <a:close/>
              </a:path>
            </a:pathLst>
          </a:custGeom>
          <a:solidFill>
            <a:srgbClr val="00A1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07" name="Google Shape;207;p13"/>
          <p:cNvSpPr/>
          <p:nvPr/>
        </p:nvSpPr>
        <p:spPr>
          <a:xfrm rot="-5400000">
            <a:off x="13051175" y="-42297"/>
            <a:ext cx="627925" cy="19162666"/>
          </a:xfrm>
          <a:custGeom>
            <a:avLst/>
            <a:gdLst/>
            <a:ahLst/>
            <a:cxnLst/>
            <a:rect l="l" t="t" r="r" b="b"/>
            <a:pathLst>
              <a:path w="21600" h="21600" extrusionOk="0">
                <a:moveTo>
                  <a:pt x="10800" y="0"/>
                </a:moveTo>
                <a:lnTo>
                  <a:pt x="21600" y="21600"/>
                </a:lnTo>
                <a:lnTo>
                  <a:pt x="0" y="21600"/>
                </a:lnTo>
                <a:close/>
              </a:path>
            </a:pathLst>
          </a:cu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08" name="Google Shape;208;p13"/>
          <p:cNvSpPr txBox="1"/>
          <p:nvPr/>
        </p:nvSpPr>
        <p:spPr>
          <a:xfrm>
            <a:off x="3837728" y="6375407"/>
            <a:ext cx="2778558"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Statistical inference</a:t>
            </a:r>
            <a:endParaRPr/>
          </a:p>
        </p:txBody>
      </p:sp>
      <p:sp>
        <p:nvSpPr>
          <p:cNvPr id="209" name="Google Shape;209;p13"/>
          <p:cNvSpPr txBox="1"/>
          <p:nvPr/>
        </p:nvSpPr>
        <p:spPr>
          <a:xfrm>
            <a:off x="4170722" y="7219321"/>
            <a:ext cx="2112570"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Gene ontology</a:t>
            </a:r>
            <a:endParaRPr/>
          </a:p>
        </p:txBody>
      </p:sp>
      <p:sp>
        <p:nvSpPr>
          <p:cNvPr id="210" name="Google Shape;210;p13"/>
          <p:cNvSpPr txBox="1"/>
          <p:nvPr/>
        </p:nvSpPr>
        <p:spPr>
          <a:xfrm>
            <a:off x="10093703" y="7219321"/>
            <a:ext cx="1237489"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Boolean</a:t>
            </a:r>
            <a:endParaRPr/>
          </a:p>
        </p:txBody>
      </p:sp>
      <p:sp>
        <p:nvSpPr>
          <p:cNvPr id="211" name="Google Shape;211;p13"/>
          <p:cNvSpPr txBox="1"/>
          <p:nvPr/>
        </p:nvSpPr>
        <p:spPr>
          <a:xfrm>
            <a:off x="7189958" y="6273807"/>
            <a:ext cx="1875740"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Agent-based</a:t>
            </a:r>
            <a:endParaRPr/>
          </a:p>
        </p:txBody>
      </p:sp>
      <p:sp>
        <p:nvSpPr>
          <p:cNvPr id="212" name="Google Shape;212;p13"/>
          <p:cNvSpPr txBox="1"/>
          <p:nvPr/>
        </p:nvSpPr>
        <p:spPr>
          <a:xfrm>
            <a:off x="10860797" y="6273114"/>
            <a:ext cx="1406958"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Petri nets</a:t>
            </a:r>
            <a:endParaRPr/>
          </a:p>
        </p:txBody>
      </p:sp>
      <p:sp>
        <p:nvSpPr>
          <p:cNvPr id="213" name="Google Shape;213;p13"/>
          <p:cNvSpPr txBox="1"/>
          <p:nvPr/>
        </p:nvSpPr>
        <p:spPr>
          <a:xfrm>
            <a:off x="12459831" y="7219321"/>
            <a:ext cx="1949197"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Markov chain</a:t>
            </a:r>
            <a:endParaRPr/>
          </a:p>
        </p:txBody>
      </p:sp>
      <p:sp>
        <p:nvSpPr>
          <p:cNvPr id="214" name="Google Shape;214;p13"/>
          <p:cNvSpPr txBox="1"/>
          <p:nvPr/>
        </p:nvSpPr>
        <p:spPr>
          <a:xfrm>
            <a:off x="6835780" y="7219321"/>
            <a:ext cx="2507896"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Cellular automata</a:t>
            </a:r>
            <a:endParaRPr/>
          </a:p>
        </p:txBody>
      </p:sp>
      <p:sp>
        <p:nvSpPr>
          <p:cNvPr id="215" name="Google Shape;215;p13"/>
          <p:cNvSpPr txBox="1"/>
          <p:nvPr/>
        </p:nvSpPr>
        <p:spPr>
          <a:xfrm>
            <a:off x="16096940" y="6273114"/>
            <a:ext cx="746761"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dirty="0">
                <a:solidFill>
                  <a:srgbClr val="FFFFFF"/>
                </a:solidFill>
                <a:latin typeface="Helvetica Neue"/>
                <a:ea typeface="Helvetica Neue"/>
                <a:cs typeface="Helvetica Neue"/>
                <a:sym typeface="Helvetica Neue"/>
              </a:rPr>
              <a:t>ODE</a:t>
            </a:r>
            <a:endParaRPr dirty="0"/>
          </a:p>
        </p:txBody>
      </p:sp>
      <p:sp>
        <p:nvSpPr>
          <p:cNvPr id="216" name="Google Shape;216;p13"/>
          <p:cNvSpPr txBox="1"/>
          <p:nvPr/>
        </p:nvSpPr>
        <p:spPr>
          <a:xfrm>
            <a:off x="16024434" y="7219321"/>
            <a:ext cx="3106218"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Stochastic rule-based</a:t>
            </a:r>
            <a:endParaRPr/>
          </a:p>
        </p:txBody>
      </p:sp>
      <p:sp>
        <p:nvSpPr>
          <p:cNvPr id="217" name="Google Shape;217;p13"/>
          <p:cNvSpPr txBox="1"/>
          <p:nvPr/>
        </p:nvSpPr>
        <p:spPr>
          <a:xfrm>
            <a:off x="18012860" y="6273807"/>
            <a:ext cx="712624"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PDE</a:t>
            </a:r>
            <a:endParaRPr/>
          </a:p>
        </p:txBody>
      </p:sp>
      <p:sp>
        <p:nvSpPr>
          <p:cNvPr id="218" name="Google Shape;218;p13"/>
          <p:cNvSpPr txBox="1"/>
          <p:nvPr/>
        </p:nvSpPr>
        <p:spPr>
          <a:xfrm>
            <a:off x="19692229" y="6273114"/>
            <a:ext cx="1683411"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Biophysical</a:t>
            </a:r>
            <a:endParaRPr/>
          </a:p>
        </p:txBody>
      </p:sp>
      <p:sp>
        <p:nvSpPr>
          <p:cNvPr id="219" name="Google Shape;219;p13"/>
          <p:cNvSpPr txBox="1"/>
          <p:nvPr/>
        </p:nvSpPr>
        <p:spPr>
          <a:xfrm>
            <a:off x="20692240" y="7219321"/>
            <a:ext cx="1452068"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Molecular</a:t>
            </a:r>
            <a:endParaRPr/>
          </a:p>
        </p:txBody>
      </p:sp>
      <p:sp>
        <p:nvSpPr>
          <p:cNvPr id="220" name="Google Shape;220;p13"/>
          <p:cNvSpPr txBox="1"/>
          <p:nvPr/>
        </p:nvSpPr>
        <p:spPr>
          <a:xfrm>
            <a:off x="241075" y="9252625"/>
            <a:ext cx="3446100" cy="595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200"/>
              <a:buFont typeface="Helvetica Neue"/>
              <a:buNone/>
            </a:pPr>
            <a:r>
              <a:rPr lang="en-US" sz="3200" b="0" i="0" u="none" strike="noStrike" cap="none">
                <a:solidFill>
                  <a:schemeClr val="accent1"/>
                </a:solidFill>
                <a:latin typeface="Helvetica Neue"/>
                <a:ea typeface="Helvetica Neue"/>
                <a:cs typeface="Helvetica Neue"/>
                <a:sym typeface="Helvetica Neue"/>
              </a:rPr>
              <a:t>Detail/complexity</a:t>
            </a:r>
            <a:endParaRPr/>
          </a:p>
        </p:txBody>
      </p:sp>
      <p:sp>
        <p:nvSpPr>
          <p:cNvPr id="221" name="Google Shape;221;p13"/>
          <p:cNvSpPr txBox="1"/>
          <p:nvPr/>
        </p:nvSpPr>
        <p:spPr>
          <a:xfrm>
            <a:off x="746375" y="8306425"/>
            <a:ext cx="2410200" cy="595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A1FF"/>
              </a:buClr>
              <a:buSzPts val="3200"/>
              <a:buFont typeface="Helvetica Neue"/>
              <a:buNone/>
            </a:pPr>
            <a:r>
              <a:rPr lang="en-US" sz="3200" b="0" i="0" u="none" strike="noStrike" cap="none">
                <a:solidFill>
                  <a:srgbClr val="00A1FF"/>
                </a:solidFill>
                <a:latin typeface="Helvetica Neue"/>
                <a:ea typeface="Helvetica Neue"/>
                <a:cs typeface="Helvetica Neue"/>
                <a:sym typeface="Helvetica Neue"/>
              </a:rPr>
              <a:t>Abstraction</a:t>
            </a:r>
            <a:endParaRPr/>
          </a:p>
        </p:txBody>
      </p:sp>
      <p:sp>
        <p:nvSpPr>
          <p:cNvPr id="222" name="Google Shape;222;p13"/>
          <p:cNvSpPr txBox="1"/>
          <p:nvPr/>
        </p:nvSpPr>
        <p:spPr>
          <a:xfrm>
            <a:off x="652550" y="10198825"/>
            <a:ext cx="2410200" cy="595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3362"/>
              </a:buClr>
              <a:buSzPts val="3200"/>
              <a:buFont typeface="Helvetica Neue"/>
              <a:buNone/>
            </a:pPr>
            <a:r>
              <a:rPr lang="en-US" sz="3200" b="0" i="0" u="none" strike="noStrike" cap="none">
                <a:solidFill>
                  <a:srgbClr val="003362"/>
                </a:solidFill>
                <a:latin typeface="Helvetica Neue"/>
                <a:ea typeface="Helvetica Neue"/>
                <a:cs typeface="Helvetica Neue"/>
                <a:sym typeface="Helvetica Neue"/>
              </a:rPr>
              <a:t>Dynamical</a:t>
            </a:r>
            <a:endParaRPr/>
          </a:p>
        </p:txBody>
      </p:sp>
      <p:sp>
        <p:nvSpPr>
          <p:cNvPr id="223" name="Google Shape;223;p13"/>
          <p:cNvSpPr/>
          <p:nvPr/>
        </p:nvSpPr>
        <p:spPr>
          <a:xfrm rot="-5400000">
            <a:off x="8754438" y="5199068"/>
            <a:ext cx="627925" cy="10518391"/>
          </a:xfrm>
          <a:custGeom>
            <a:avLst/>
            <a:gdLst/>
            <a:ahLst/>
            <a:cxnLst/>
            <a:rect l="l" t="t" r="r" b="b"/>
            <a:pathLst>
              <a:path w="21600" h="21600" extrusionOk="0">
                <a:moveTo>
                  <a:pt x="10800" y="0"/>
                </a:moveTo>
                <a:lnTo>
                  <a:pt x="21600" y="21600"/>
                </a:lnTo>
                <a:lnTo>
                  <a:pt x="0" y="21600"/>
                </a:lnTo>
                <a:close/>
              </a:path>
            </a:pathLst>
          </a:custGeom>
          <a:solidFill>
            <a:srgbClr val="00336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24" name="Google Shape;224;p13"/>
          <p:cNvSpPr/>
          <p:nvPr/>
        </p:nvSpPr>
        <p:spPr>
          <a:xfrm>
            <a:off x="14321829" y="10144300"/>
            <a:ext cx="8662165" cy="627925"/>
          </a:xfrm>
          <a:prstGeom prst="rect">
            <a:avLst/>
          </a:prstGeom>
          <a:solidFill>
            <a:srgbClr val="00336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grpSp>
        <p:nvGrpSpPr>
          <p:cNvPr id="225" name="Google Shape;225;p13"/>
          <p:cNvGrpSpPr/>
          <p:nvPr/>
        </p:nvGrpSpPr>
        <p:grpSpPr>
          <a:xfrm>
            <a:off x="7225165" y="4276043"/>
            <a:ext cx="2190635" cy="897493"/>
            <a:chOff x="0" y="0"/>
            <a:chExt cx="2190634" cy="897492"/>
          </a:xfrm>
        </p:grpSpPr>
        <p:sp>
          <p:nvSpPr>
            <p:cNvPr id="226" name="Google Shape;226;p13"/>
            <p:cNvSpPr/>
            <p:nvPr/>
          </p:nvSpPr>
          <p:spPr>
            <a:xfrm>
              <a:off x="0" y="0"/>
              <a:ext cx="2190634"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27" name="Google Shape;227;p13"/>
            <p:cNvSpPr txBox="1"/>
            <p:nvPr/>
          </p:nvSpPr>
          <p:spPr>
            <a:xfrm>
              <a:off x="117975" y="218062"/>
              <a:ext cx="1954684"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discrete state</a:t>
              </a:r>
              <a:endParaRPr/>
            </a:p>
          </p:txBody>
        </p:sp>
      </p:grpSp>
      <p:sp>
        <p:nvSpPr>
          <p:cNvPr id="228" name="Google Shape;228;p13"/>
          <p:cNvSpPr txBox="1"/>
          <p:nvPr/>
        </p:nvSpPr>
        <p:spPr>
          <a:xfrm>
            <a:off x="13604567" y="6219920"/>
            <a:ext cx="1637387"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Fuzzy logic</a:t>
            </a:r>
            <a:endParaRPr/>
          </a:p>
        </p:txBody>
      </p:sp>
      <p:grpSp>
        <p:nvGrpSpPr>
          <p:cNvPr id="229" name="Google Shape;229;p13"/>
          <p:cNvGrpSpPr/>
          <p:nvPr/>
        </p:nvGrpSpPr>
        <p:grpSpPr>
          <a:xfrm>
            <a:off x="9776283" y="3171169"/>
            <a:ext cx="2669949" cy="897493"/>
            <a:chOff x="0" y="0"/>
            <a:chExt cx="2669947" cy="897492"/>
          </a:xfrm>
        </p:grpSpPr>
        <p:sp>
          <p:nvSpPr>
            <p:cNvPr id="230" name="Google Shape;230;p13"/>
            <p:cNvSpPr/>
            <p:nvPr/>
          </p:nvSpPr>
          <p:spPr>
            <a:xfrm>
              <a:off x="0" y="0"/>
              <a:ext cx="2669947" cy="897492"/>
            </a:xfrm>
            <a:prstGeom prst="roundRect">
              <a:avLst>
                <a:gd name="adj" fmla="val 21226"/>
              </a:avLst>
            </a:prstGeom>
            <a:noFill/>
            <a:ln w="6350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1" name="Google Shape;231;p13"/>
            <p:cNvSpPr txBox="1"/>
            <p:nvPr/>
          </p:nvSpPr>
          <p:spPr>
            <a:xfrm>
              <a:off x="134738" y="218062"/>
              <a:ext cx="2378356"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continuous state</a:t>
              </a:r>
              <a:endParaRPr/>
            </a:p>
          </p:txBody>
        </p:sp>
      </p:grpSp>
      <p:sp>
        <p:nvSpPr>
          <p:cNvPr id="232" name="Google Shape;232;p13"/>
          <p:cNvSpPr/>
          <p:nvPr/>
        </p:nvSpPr>
        <p:spPr>
          <a:xfrm>
            <a:off x="12339113" y="7001258"/>
            <a:ext cx="2190634"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3" name="Google Shape;233;p13"/>
          <p:cNvSpPr/>
          <p:nvPr/>
        </p:nvSpPr>
        <p:spPr>
          <a:xfrm>
            <a:off x="10503003" y="6055052"/>
            <a:ext cx="2190635"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4" name="Google Shape;234;p13"/>
          <p:cNvSpPr/>
          <p:nvPr/>
        </p:nvSpPr>
        <p:spPr>
          <a:xfrm>
            <a:off x="9617130" y="7008651"/>
            <a:ext cx="2190634"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5" name="Google Shape;235;p13"/>
          <p:cNvSpPr/>
          <p:nvPr/>
        </p:nvSpPr>
        <p:spPr>
          <a:xfrm>
            <a:off x="6776693" y="7031343"/>
            <a:ext cx="2650662"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6" name="Google Shape;236;p13"/>
          <p:cNvSpPr/>
          <p:nvPr/>
        </p:nvSpPr>
        <p:spPr>
          <a:xfrm>
            <a:off x="6802497" y="6055745"/>
            <a:ext cx="2650661"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7" name="Google Shape;237;p13"/>
          <p:cNvSpPr/>
          <p:nvPr/>
        </p:nvSpPr>
        <p:spPr>
          <a:xfrm>
            <a:off x="15969482" y="6055052"/>
            <a:ext cx="1044884" cy="897492"/>
          </a:xfrm>
          <a:prstGeom prst="roundRect">
            <a:avLst>
              <a:gd name="adj" fmla="val 21226"/>
            </a:avLst>
          </a:prstGeom>
          <a:noFill/>
          <a:ln w="6350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8" name="Google Shape;238;p13"/>
          <p:cNvSpPr/>
          <p:nvPr/>
        </p:nvSpPr>
        <p:spPr>
          <a:xfrm>
            <a:off x="13327944" y="6001858"/>
            <a:ext cx="2190634" cy="897492"/>
          </a:xfrm>
          <a:prstGeom prst="roundRect">
            <a:avLst>
              <a:gd name="adj" fmla="val 21226"/>
            </a:avLst>
          </a:prstGeom>
          <a:noFill/>
          <a:ln w="6350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9" name="Google Shape;239;p13"/>
          <p:cNvSpPr/>
          <p:nvPr/>
        </p:nvSpPr>
        <p:spPr>
          <a:xfrm>
            <a:off x="15984145" y="7031343"/>
            <a:ext cx="3279241"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0" name="Google Shape;240;p13"/>
          <p:cNvSpPr/>
          <p:nvPr/>
        </p:nvSpPr>
        <p:spPr>
          <a:xfrm>
            <a:off x="17846730" y="6055745"/>
            <a:ext cx="1044884"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1" name="Google Shape;241;p13"/>
          <p:cNvSpPr/>
          <p:nvPr/>
        </p:nvSpPr>
        <p:spPr>
          <a:xfrm>
            <a:off x="19205787" y="6068445"/>
            <a:ext cx="2669947"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2" name="Google Shape;242;p13"/>
          <p:cNvSpPr/>
          <p:nvPr/>
        </p:nvSpPr>
        <p:spPr>
          <a:xfrm>
            <a:off x="20083301" y="7031343"/>
            <a:ext cx="2669947"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grpSp>
        <p:nvGrpSpPr>
          <p:cNvPr id="243" name="Google Shape;243;p13"/>
          <p:cNvGrpSpPr/>
          <p:nvPr/>
        </p:nvGrpSpPr>
        <p:grpSpPr>
          <a:xfrm>
            <a:off x="7115353" y="3171169"/>
            <a:ext cx="2410259" cy="897493"/>
            <a:chOff x="0" y="0"/>
            <a:chExt cx="2410257" cy="897492"/>
          </a:xfrm>
        </p:grpSpPr>
        <p:sp>
          <p:nvSpPr>
            <p:cNvPr id="244" name="Google Shape;244;p13"/>
            <p:cNvSpPr/>
            <p:nvPr/>
          </p:nvSpPr>
          <p:spPr>
            <a:xfrm>
              <a:off x="0" y="0"/>
              <a:ext cx="2410257" cy="897492"/>
            </a:xfrm>
            <a:prstGeom prst="roundRect">
              <a:avLst>
                <a:gd name="adj" fmla="val 21226"/>
              </a:avLst>
            </a:prstGeom>
            <a:noFill/>
            <a:ln w="63500" cap="flat" cmpd="sng">
              <a:solidFill>
                <a:srgbClr val="D65D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5" name="Google Shape;245;p13"/>
            <p:cNvSpPr txBox="1"/>
            <p:nvPr/>
          </p:nvSpPr>
          <p:spPr>
            <a:xfrm>
              <a:off x="87662" y="218062"/>
              <a:ext cx="2225956"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undefined state</a:t>
              </a:r>
              <a:endParaRPr/>
            </a:p>
          </p:txBody>
        </p:sp>
      </p:grpSp>
      <p:sp>
        <p:nvSpPr>
          <p:cNvPr id="246" name="Google Shape;246;p13"/>
          <p:cNvSpPr txBox="1"/>
          <p:nvPr/>
        </p:nvSpPr>
        <p:spPr>
          <a:xfrm>
            <a:off x="16070006" y="3730922"/>
            <a:ext cx="3151633" cy="8296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discrete or continuous</a:t>
            </a:r>
            <a:endParaRPr/>
          </a:p>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(not shown)</a:t>
            </a:r>
            <a:endParaRPr/>
          </a:p>
        </p:txBody>
      </p:sp>
      <p:sp>
        <p:nvSpPr>
          <p:cNvPr id="247" name="Google Shape;247;p13"/>
          <p:cNvSpPr/>
          <p:nvPr/>
        </p:nvSpPr>
        <p:spPr>
          <a:xfrm>
            <a:off x="3783421" y="6112117"/>
            <a:ext cx="2887171" cy="897492"/>
          </a:xfrm>
          <a:prstGeom prst="roundRect">
            <a:avLst>
              <a:gd name="adj" fmla="val 21226"/>
            </a:avLst>
          </a:prstGeom>
          <a:noFill/>
          <a:ln w="63500" cap="flat" cmpd="sng">
            <a:solidFill>
              <a:srgbClr val="D65D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8" name="Google Shape;248;p13"/>
          <p:cNvSpPr/>
          <p:nvPr/>
        </p:nvSpPr>
        <p:spPr>
          <a:xfrm>
            <a:off x="3783421" y="7031343"/>
            <a:ext cx="2887171" cy="897492"/>
          </a:xfrm>
          <a:prstGeom prst="roundRect">
            <a:avLst>
              <a:gd name="adj" fmla="val 21226"/>
            </a:avLst>
          </a:prstGeom>
          <a:noFill/>
          <a:ln w="63500" cap="flat" cmpd="sng">
            <a:solidFill>
              <a:srgbClr val="D65D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9" name="Google Shape;249;p13"/>
          <p:cNvSpPr txBox="1"/>
          <p:nvPr/>
        </p:nvSpPr>
        <p:spPr>
          <a:xfrm>
            <a:off x="13831548" y="3673111"/>
            <a:ext cx="1668273" cy="94528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5600"/>
              <a:buFont typeface="Helvetica Neue"/>
              <a:buNone/>
            </a:pPr>
            <a:r>
              <a:rPr lang="en-US" sz="5600" b="0" i="1" u="none" strike="noStrike" cap="none">
                <a:solidFill>
                  <a:srgbClr val="FFFFFF"/>
                </a:solidFill>
                <a:latin typeface="Helvetica Neue"/>
                <a:ea typeface="Helvetica Neue"/>
                <a:cs typeface="Helvetica Neue"/>
                <a:sym typeface="Helvetica Neue"/>
              </a:rPr>
              <a:t>Time</a:t>
            </a:r>
            <a:endParaRPr/>
          </a:p>
        </p:txBody>
      </p:sp>
      <p:sp>
        <p:nvSpPr>
          <p:cNvPr id="250" name="Google Shape;250;p13"/>
          <p:cNvSpPr txBox="1"/>
          <p:nvPr/>
        </p:nvSpPr>
        <p:spPr>
          <a:xfrm>
            <a:off x="5093022" y="3673111"/>
            <a:ext cx="1774242" cy="94528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5600"/>
              <a:buFont typeface="Helvetica Neue"/>
              <a:buNone/>
            </a:pPr>
            <a:r>
              <a:rPr lang="en-US" sz="5600" b="0" i="1" u="none" strike="noStrike" cap="none">
                <a:solidFill>
                  <a:srgbClr val="FFFFFF"/>
                </a:solidFill>
                <a:latin typeface="Helvetica Neue"/>
                <a:ea typeface="Helvetica Neue"/>
                <a:cs typeface="Helvetica Neue"/>
                <a:sym typeface="Helvetica Neue"/>
              </a:rPr>
              <a:t>State</a:t>
            </a:r>
            <a:endParaRPr/>
          </a:p>
        </p:txBody>
      </p:sp>
      <p:sp>
        <p:nvSpPr>
          <p:cNvPr id="251" name="Google Shape;251;p13"/>
          <p:cNvSpPr/>
          <p:nvPr/>
        </p:nvSpPr>
        <p:spPr>
          <a:xfrm>
            <a:off x="9773699" y="4270661"/>
            <a:ext cx="2669947"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52" name="Google Shape;252;p13"/>
          <p:cNvSpPr txBox="1"/>
          <p:nvPr/>
        </p:nvSpPr>
        <p:spPr>
          <a:xfrm>
            <a:off x="10278313" y="4304574"/>
            <a:ext cx="1638606" cy="8296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distribution</a:t>
            </a:r>
            <a:endParaRPr/>
          </a:p>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of states</a:t>
            </a:r>
            <a:endParaRPr/>
          </a:p>
        </p:txBody>
      </p:sp>
      <p:sp>
        <p:nvSpPr>
          <p:cNvPr id="253" name="Google Shape;253;p13"/>
          <p:cNvSpPr txBox="1"/>
          <p:nvPr/>
        </p:nvSpPr>
        <p:spPr>
          <a:xfrm>
            <a:off x="1206500" y="11062974"/>
            <a:ext cx="21308494" cy="1390033"/>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FFFFFF"/>
              </a:buClr>
              <a:buSzPts val="4400"/>
              <a:buFont typeface="Helvetica Neue"/>
              <a:buNone/>
            </a:pPr>
            <a:r>
              <a:rPr lang="en-US" sz="4400" b="1" i="0" u="none" strike="noStrike" cap="none">
                <a:solidFill>
                  <a:srgbClr val="FFFFFF"/>
                </a:solidFill>
                <a:latin typeface="Helvetica Neue"/>
                <a:ea typeface="Helvetica Neue"/>
                <a:cs typeface="Helvetica Neue"/>
                <a:sym typeface="Helvetica Neue"/>
              </a:rPr>
              <a:t>Each has specific technical foibles and a vast associated technical literature, </a:t>
            </a:r>
            <a:r>
              <a:rPr lang="en-US" sz="4400" b="1" i="0" u="sng" strike="noStrike" cap="none">
                <a:solidFill>
                  <a:srgbClr val="FFFFFF"/>
                </a:solidFill>
                <a:latin typeface="Helvetica Neue"/>
                <a:ea typeface="Helvetica Neue"/>
                <a:cs typeface="Helvetica Neue"/>
                <a:sym typeface="Helvetica Neue"/>
              </a:rPr>
              <a:t>but</a:t>
            </a:r>
            <a:r>
              <a:rPr lang="en-US" sz="4400" b="1" i="0" u="none" strike="noStrike" cap="none">
                <a:solidFill>
                  <a:srgbClr val="FFFFFF"/>
                </a:solidFill>
                <a:latin typeface="Helvetica Neue"/>
                <a:ea typeface="Helvetica Neue"/>
                <a:cs typeface="Helvetica Neue"/>
                <a:sym typeface="Helvetica Neue"/>
              </a:rPr>
              <a:t> </a:t>
            </a:r>
            <a:r>
              <a:rPr lang="en-US" sz="4400" b="1" i="1" u="none" strike="noStrike" cap="none">
                <a:solidFill>
                  <a:srgbClr val="FFFFFF"/>
                </a:solidFill>
                <a:latin typeface="Helvetica Neue"/>
                <a:ea typeface="Helvetica Neue"/>
                <a:cs typeface="Helvetica Neue"/>
                <a:sym typeface="Helvetica Neue"/>
              </a:rPr>
              <a:t>each has the same logical structure</a:t>
            </a:r>
            <a:endParaRPr/>
          </a:p>
        </p:txBody>
      </p:sp>
      <p:sp>
        <p:nvSpPr>
          <p:cNvPr id="254" name="Google Shape;254;p13"/>
          <p:cNvSpPr txBox="1"/>
          <p:nvPr/>
        </p:nvSpPr>
        <p:spPr>
          <a:xfrm>
            <a:off x="13904481" y="12146972"/>
            <a:ext cx="6105145" cy="994665"/>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FFFFFF"/>
              </a:buClr>
              <a:buSzPts val="6000"/>
              <a:buFont typeface="Helvetica Neue"/>
              <a:buNone/>
            </a:pPr>
            <a:r>
              <a:rPr lang="en-US" sz="6000" b="0" i="1" u="none" strike="noStrike" cap="none">
                <a:solidFill>
                  <a:srgbClr val="FFFFFF"/>
                </a:solidFill>
                <a:latin typeface="Helvetica Neue"/>
                <a:ea typeface="Helvetica Neue"/>
                <a:cs typeface="Helvetica Neue"/>
                <a:sym typeface="Helvetica Neue"/>
              </a:rPr>
              <a:t>ƒ(inputs) = output</a:t>
            </a:r>
            <a:endParaRPr/>
          </a:p>
        </p:txBody>
      </p:sp>
      <p:pic>
        <p:nvPicPr>
          <p:cNvPr id="255" name="Google Shape;255;p13" descr="Rectangle Rectangle"/>
          <p:cNvPicPr preferRelativeResize="0"/>
          <p:nvPr/>
        </p:nvPicPr>
        <p:blipFill rotWithShape="1">
          <a:blip r:embed="rId3">
            <a:alphaModFix/>
          </a:blip>
          <a:srcRect/>
          <a:stretch/>
        </p:blipFill>
        <p:spPr>
          <a:xfrm>
            <a:off x="4553906" y="2760560"/>
            <a:ext cx="15494122" cy="2738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2"/>
          <p:cNvSpPr txBox="1"/>
          <p:nvPr/>
        </p:nvSpPr>
        <p:spPr>
          <a:xfrm>
            <a:off x="1335720" y="6858000"/>
            <a:ext cx="21971000" cy="4763726"/>
          </a:xfrm>
          <a:prstGeom prst="rect">
            <a:avLst/>
          </a:prstGeom>
          <a:noFill/>
          <a:ln>
            <a:noFill/>
          </a:ln>
        </p:spPr>
        <p:txBody>
          <a:bodyPr spcFirstLastPara="1" wrap="square" lIns="50800" tIns="50800" rIns="50800" bIns="50800" anchor="ctr" anchorCtr="0">
            <a:normAutofit fontScale="92500" lnSpcReduction="20000"/>
          </a:bodyPr>
          <a:lstStyle/>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Mass action kinetics</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Michaelis-Menten kinetics</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Cooperativity </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dirty="0">
                <a:solidFill>
                  <a:srgbClr val="FFFFFF"/>
                </a:solidFill>
                <a:latin typeface="Helvetica Neue"/>
                <a:ea typeface="Helvetica Neue"/>
                <a:cs typeface="Helvetica Neue"/>
                <a:sym typeface="Helvetica Neue"/>
              </a:rPr>
              <a:t>Hill functions </a:t>
            </a:r>
          </a:p>
          <a:p>
            <a:pPr marL="857250" indent="-857250">
              <a:lnSpc>
                <a:spcPct val="120000"/>
              </a:lnSpc>
              <a:buClr>
                <a:srgbClr val="FFFFFF"/>
              </a:buClr>
              <a:buSzPts val="6000"/>
              <a:buFont typeface="Wingdings" pitchFamily="2" charset="2"/>
              <a:buChar char="v"/>
            </a:pPr>
            <a:r>
              <a:rPr lang="en-US" sz="6000" dirty="0">
                <a:solidFill>
                  <a:srgbClr val="FFFFFF"/>
                </a:solidFill>
                <a:latin typeface="Helvetica Neue"/>
                <a:ea typeface="Helvetica Neue"/>
                <a:cs typeface="Helvetica Neue"/>
                <a:sym typeface="Helvetica Neue"/>
              </a:rPr>
              <a:t>Multi input functions </a:t>
            </a:r>
          </a:p>
        </p:txBody>
      </p:sp>
      <p:sp>
        <p:nvSpPr>
          <p:cNvPr id="94" name="Google Shape;94;p2"/>
          <p:cNvSpPr txBox="1"/>
          <p:nvPr/>
        </p:nvSpPr>
        <p:spPr>
          <a:xfrm>
            <a:off x="1608187" y="3383845"/>
            <a:ext cx="21971001" cy="3874314"/>
          </a:xfrm>
          <a:prstGeom prst="rect">
            <a:avLst/>
          </a:prstGeom>
          <a:noFill/>
          <a:ln>
            <a:noFill/>
          </a:ln>
        </p:spPr>
        <p:txBody>
          <a:bodyPr spcFirstLastPara="1" wrap="square" lIns="50800" tIns="50800" rIns="50800" bIns="50800" anchor="ctr" anchorCtr="0">
            <a:normAutofit/>
          </a:bodyPr>
          <a:lstStyle/>
          <a:p>
            <a:pPr algn="ctr">
              <a:lnSpc>
                <a:spcPct val="80000"/>
              </a:lnSpc>
              <a:buClr>
                <a:srgbClr val="FFFFFF"/>
              </a:buClr>
              <a:buSzPts val="6000"/>
            </a:pPr>
            <a:r>
              <a:rPr lang="en-US" sz="6000" b="0" i="1" u="none" strike="noStrike" cap="none" dirty="0">
                <a:solidFill>
                  <a:srgbClr val="FFFFFF"/>
                </a:solidFill>
                <a:latin typeface="Helvetica Neue"/>
                <a:ea typeface="Helvetica Neue"/>
                <a:cs typeface="Helvetica Neue"/>
                <a:sym typeface="Helvetica Neue"/>
              </a:rPr>
              <a:t>Regulations in biology have signs (positive vs negative), but also have strength which could change over time or as a function of the concentration of the regulator. </a:t>
            </a:r>
            <a:endParaRPr i="1" dirty="0"/>
          </a:p>
        </p:txBody>
      </p:sp>
      <p:sp>
        <p:nvSpPr>
          <p:cNvPr id="2" name="Google Shape;92;p2">
            <a:extLst>
              <a:ext uri="{FF2B5EF4-FFF2-40B4-BE49-F238E27FC236}">
                <a16:creationId xmlns:a16="http://schemas.microsoft.com/office/drawing/2014/main" id="{48AB45A0-D0D8-B410-D0F8-B3CA0596558A}"/>
              </a:ext>
            </a:extLst>
          </p:cNvPr>
          <p:cNvSpPr txBox="1">
            <a:spLocks/>
          </p:cNvSpPr>
          <p:nvPr/>
        </p:nvSpPr>
        <p:spPr>
          <a:xfrm>
            <a:off x="1206498" y="10507801"/>
            <a:ext cx="22774378"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l">
              <a:buSzPts val="8500"/>
            </a:pPr>
            <a:r>
              <a:rPr lang="en-US" sz="8500" b="1" dirty="0">
                <a:solidFill>
                  <a:schemeClr val="tx1">
                    <a:lumMod val="75000"/>
                    <a:lumOff val="25000"/>
                  </a:schemeClr>
                </a:solidFill>
              </a:rPr>
              <a:t>Modeling biological systems with ODEs</a:t>
            </a:r>
          </a:p>
        </p:txBody>
      </p:sp>
      <p:sp>
        <p:nvSpPr>
          <p:cNvPr id="5" name="Google Shape;92;p2">
            <a:extLst>
              <a:ext uri="{FF2B5EF4-FFF2-40B4-BE49-F238E27FC236}">
                <a16:creationId xmlns:a16="http://schemas.microsoft.com/office/drawing/2014/main" id="{758E2E25-CA68-BF89-69E0-5B4ACBB46E43}"/>
              </a:ext>
            </a:extLst>
          </p:cNvPr>
          <p:cNvSpPr txBox="1">
            <a:spLocks/>
          </p:cNvSpPr>
          <p:nvPr/>
        </p:nvSpPr>
        <p:spPr>
          <a:xfrm>
            <a:off x="1206499" y="16265"/>
            <a:ext cx="23177501" cy="4300554"/>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l">
              <a:buSzPts val="8500"/>
            </a:pPr>
            <a:r>
              <a:rPr lang="en-US" sz="8500" b="1" dirty="0">
                <a:solidFill>
                  <a:schemeClr val="tx1">
                    <a:lumMod val="75000"/>
                    <a:lumOff val="25000"/>
                  </a:schemeClr>
                </a:solidFill>
              </a:rPr>
              <a:t>Introduction to ODEs</a:t>
            </a:r>
          </a:p>
          <a:p>
            <a:pPr marL="0" indent="0" algn="l">
              <a:buSzPts val="8500"/>
            </a:pPr>
            <a:r>
              <a:rPr lang="en-US" sz="8500" b="1" dirty="0">
                <a:solidFill>
                  <a:schemeClr val="tx1">
                    <a:lumMod val="75000"/>
                    <a:lumOff val="25000"/>
                  </a:schemeClr>
                </a:solidFill>
              </a:rPr>
              <a:t>Graphical Analysis of ODEs</a:t>
            </a:r>
          </a:p>
          <a:p>
            <a:pPr marL="0" indent="0" algn="l">
              <a:buSzPts val="8500"/>
            </a:pPr>
            <a:r>
              <a:rPr lang="en-US" sz="8500" b="1" dirty="0">
                <a:solidFill>
                  <a:schemeClr val="bg1">
                    <a:lumMod val="95000"/>
                  </a:schemeClr>
                </a:solidFill>
              </a:rPr>
              <a:t>Michaelis-Menten and Mass Action Kinetics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3940"/>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latin typeface="Helvetica Neue"/>
                <a:ea typeface="Helvetica Neue"/>
                <a:cs typeface="Helvetica Neue"/>
                <a:sym typeface="Helvetica Neue"/>
              </a:rPr>
              <a:t>Conservation of mass</a:t>
            </a:r>
          </a:p>
        </p:txBody>
      </p:sp>
      <p:grpSp>
        <p:nvGrpSpPr>
          <p:cNvPr id="42" name="Group 41">
            <a:extLst>
              <a:ext uri="{FF2B5EF4-FFF2-40B4-BE49-F238E27FC236}">
                <a16:creationId xmlns:a16="http://schemas.microsoft.com/office/drawing/2014/main" id="{586E8036-ED62-89F6-E265-872F9392CB8E}"/>
              </a:ext>
            </a:extLst>
          </p:cNvPr>
          <p:cNvGrpSpPr/>
          <p:nvPr/>
        </p:nvGrpSpPr>
        <p:grpSpPr>
          <a:xfrm>
            <a:off x="1203904" y="3865412"/>
            <a:ext cx="9667296" cy="3872806"/>
            <a:chOff x="1203904" y="3865412"/>
            <a:chExt cx="9667296" cy="387280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D12242A-68EA-D776-3D07-102DEEF53BB8}"/>
                    </a:ext>
                  </a:extLst>
                </p:cNvPr>
                <p:cNvSpPr txBox="1"/>
                <p:nvPr/>
              </p:nvSpPr>
              <p:spPr>
                <a:xfrm>
                  <a:off x="1212207" y="5879119"/>
                  <a:ext cx="9658993" cy="185909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rPr>
                              <m:t>N</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𝑃𝑟𝑜𝑑𝑢𝑐𝑡𝑖𝑜𝑛</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𝐿𝑜𝑠𝑠</m:t>
                            </m:r>
                          </m:sub>
                        </m:sSub>
                      </m:oMath>
                    </m:oMathPara>
                  </a14:m>
                  <a:endParaRPr lang="en-US" sz="4400" i="1" dirty="0">
                    <a:solidFill>
                      <a:schemeClr val="bg1">
                        <a:lumMod val="95000"/>
                      </a:schemeClr>
                    </a:solidFill>
                  </a:endParaRPr>
                </a:p>
              </p:txBody>
            </p:sp>
          </mc:Choice>
          <mc:Fallback xmlns="">
            <p:sp>
              <p:nvSpPr>
                <p:cNvPr id="16" name="TextBox 15">
                  <a:extLst>
                    <a:ext uri="{FF2B5EF4-FFF2-40B4-BE49-F238E27FC236}">
                      <a16:creationId xmlns:a16="http://schemas.microsoft.com/office/drawing/2014/main" id="{AD12242A-68EA-D776-3D07-102DEEF53BB8}"/>
                    </a:ext>
                  </a:extLst>
                </p:cNvPr>
                <p:cNvSpPr txBox="1">
                  <a:spLocks noRot="1" noChangeAspect="1" noMove="1" noResize="1" noEditPoints="1" noAdjustHandles="1" noChangeArrowheads="1" noChangeShapeType="1" noTextEdit="1"/>
                </p:cNvSpPr>
                <p:nvPr/>
              </p:nvSpPr>
              <p:spPr>
                <a:xfrm>
                  <a:off x="1212207" y="5879119"/>
                  <a:ext cx="9658993" cy="1859099"/>
                </a:xfrm>
                <a:prstGeom prst="rect">
                  <a:avLst/>
                </a:prstGeom>
                <a:blipFill>
                  <a:blip r:embed="rId3"/>
                  <a:stretch>
                    <a:fillRect/>
                  </a:stretch>
                </a:blipFill>
                <a:ln>
                  <a:no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5D9A2E98-2DED-C0F1-A5B1-BE25E27810E2}"/>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A population of cells</a:t>
              </a:r>
            </a:p>
          </p:txBody>
        </p:sp>
        <p:pic>
          <p:nvPicPr>
            <p:cNvPr id="33" name="Graphic 32" descr="Germ outline">
              <a:extLst>
                <a:ext uri="{FF2B5EF4-FFF2-40B4-BE49-F238E27FC236}">
                  <a16:creationId xmlns:a16="http://schemas.microsoft.com/office/drawing/2014/main" id="{E63B0780-999E-76FE-B1F8-5BEEB75C3A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3904" y="4940024"/>
              <a:ext cx="1742496" cy="1158296"/>
            </a:xfrm>
            <a:prstGeom prst="rect">
              <a:avLst/>
            </a:prstGeom>
          </p:spPr>
        </p:pic>
        <p:sp>
          <p:nvSpPr>
            <p:cNvPr id="34" name="TextBox 33">
              <a:extLst>
                <a:ext uri="{FF2B5EF4-FFF2-40B4-BE49-F238E27FC236}">
                  <a16:creationId xmlns:a16="http://schemas.microsoft.com/office/drawing/2014/main" id="{4C32F556-E253-65EA-EFC2-D2247FDB975B}"/>
                </a:ext>
              </a:extLst>
            </p:cNvPr>
            <p:cNvSpPr txBox="1"/>
            <p:nvPr/>
          </p:nvSpPr>
          <p:spPr>
            <a:xfrm>
              <a:off x="3199114" y="5011340"/>
              <a:ext cx="2775593" cy="1015663"/>
            </a:xfrm>
            <a:prstGeom prst="rect">
              <a:avLst/>
            </a:prstGeom>
            <a:noFill/>
            <a:ln>
              <a:noFill/>
            </a:ln>
          </p:spPr>
          <p:txBody>
            <a:bodyPr wrap="square">
              <a:spAutoFit/>
            </a:bodyPr>
            <a:lstStyle/>
            <a:p>
              <a:pPr algn="ctr"/>
              <a:r>
                <a:rPr lang="en-US" sz="3000" dirty="0">
                  <a:solidFill>
                    <a:schemeClr val="bg1">
                      <a:lumMod val="95000"/>
                    </a:schemeClr>
                  </a:solidFill>
                </a:rPr>
                <a:t>Division </a:t>
              </a:r>
            </a:p>
            <a:p>
              <a:pPr algn="ctr"/>
              <a:r>
                <a:rPr lang="en-US" sz="3000" dirty="0">
                  <a:solidFill>
                    <a:schemeClr val="bg1">
                      <a:lumMod val="95000"/>
                    </a:schemeClr>
                  </a:solidFill>
                </a:rPr>
                <a:t>Migration in</a:t>
              </a:r>
            </a:p>
          </p:txBody>
        </p:sp>
        <p:sp>
          <p:nvSpPr>
            <p:cNvPr id="41" name="TextBox 40">
              <a:extLst>
                <a:ext uri="{FF2B5EF4-FFF2-40B4-BE49-F238E27FC236}">
                  <a16:creationId xmlns:a16="http://schemas.microsoft.com/office/drawing/2014/main" id="{BB73B409-9DE6-CEC0-FB0D-F9B8F0F57F7B}"/>
                </a:ext>
              </a:extLst>
            </p:cNvPr>
            <p:cNvSpPr txBox="1"/>
            <p:nvPr/>
          </p:nvSpPr>
          <p:spPr>
            <a:xfrm>
              <a:off x="6518030" y="5011340"/>
              <a:ext cx="3923655" cy="1015663"/>
            </a:xfrm>
            <a:prstGeom prst="rect">
              <a:avLst/>
            </a:prstGeom>
            <a:noFill/>
            <a:ln>
              <a:noFill/>
            </a:ln>
          </p:spPr>
          <p:txBody>
            <a:bodyPr wrap="square">
              <a:spAutoFit/>
            </a:bodyPr>
            <a:lstStyle/>
            <a:p>
              <a:pPr algn="ctr"/>
              <a:r>
                <a:rPr lang="en-US" sz="3000" dirty="0">
                  <a:solidFill>
                    <a:schemeClr val="bg1">
                      <a:lumMod val="95000"/>
                    </a:schemeClr>
                  </a:solidFill>
                </a:rPr>
                <a:t>Cell death, apoptosis  </a:t>
              </a:r>
            </a:p>
            <a:p>
              <a:pPr algn="ctr"/>
              <a:r>
                <a:rPr lang="en-US" sz="3000" dirty="0">
                  <a:solidFill>
                    <a:schemeClr val="bg1">
                      <a:lumMod val="95000"/>
                    </a:schemeClr>
                  </a:solidFill>
                </a:rPr>
                <a:t>Migration out</a:t>
              </a:r>
            </a:p>
          </p:txBody>
        </p:sp>
      </p:grpSp>
      <p:grpSp>
        <p:nvGrpSpPr>
          <p:cNvPr id="57" name="Group 56">
            <a:extLst>
              <a:ext uri="{FF2B5EF4-FFF2-40B4-BE49-F238E27FC236}">
                <a16:creationId xmlns:a16="http://schemas.microsoft.com/office/drawing/2014/main" id="{F77F1EE0-DB83-111A-DEFF-409A83C60CF7}"/>
              </a:ext>
            </a:extLst>
          </p:cNvPr>
          <p:cNvGrpSpPr/>
          <p:nvPr/>
        </p:nvGrpSpPr>
        <p:grpSpPr>
          <a:xfrm>
            <a:off x="12200302" y="3865412"/>
            <a:ext cx="9658994" cy="3919083"/>
            <a:chOff x="12200302" y="3865412"/>
            <a:chExt cx="9658994" cy="3919083"/>
          </a:xfrm>
        </p:grpSpPr>
        <p:grpSp>
          <p:nvGrpSpPr>
            <p:cNvPr id="43" name="Group 42">
              <a:extLst>
                <a:ext uri="{FF2B5EF4-FFF2-40B4-BE49-F238E27FC236}">
                  <a16:creationId xmlns:a16="http://schemas.microsoft.com/office/drawing/2014/main" id="{004FF57F-989A-298A-572A-C93C570001D7}"/>
                </a:ext>
              </a:extLst>
            </p:cNvPr>
            <p:cNvGrpSpPr/>
            <p:nvPr/>
          </p:nvGrpSpPr>
          <p:grpSpPr>
            <a:xfrm>
              <a:off x="12200302" y="3865412"/>
              <a:ext cx="9658994" cy="3919083"/>
              <a:chOff x="1212206" y="3865412"/>
              <a:chExt cx="9658994" cy="3919083"/>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0CE4F50-ED36-6590-56E3-2F432D237280}"/>
                      </a:ext>
                    </a:extLst>
                  </p:cNvPr>
                  <p:cNvSpPr txBox="1"/>
                  <p:nvPr/>
                </p:nvSpPr>
                <p:spPr>
                  <a:xfrm>
                    <a:off x="1212207" y="5931872"/>
                    <a:ext cx="9658993" cy="1852623"/>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mRNA</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𝑆𝑦𝑛𝑡h𝑒𝑠𝑖𝑠</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𝐿𝑜𝑠𝑠</m:t>
                              </m:r>
                            </m:sub>
                          </m:sSub>
                        </m:oMath>
                      </m:oMathPara>
                    </a14:m>
                    <a:endParaRPr lang="en-US" sz="4000" i="1"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00CE4F50-ED36-6590-56E3-2F432D237280}"/>
                      </a:ext>
                    </a:extLst>
                  </p:cNvPr>
                  <p:cNvSpPr txBox="1">
                    <a:spLocks noRot="1" noChangeAspect="1" noMove="1" noResize="1" noEditPoints="1" noAdjustHandles="1" noChangeArrowheads="1" noChangeShapeType="1" noTextEdit="1"/>
                  </p:cNvSpPr>
                  <p:nvPr/>
                </p:nvSpPr>
                <p:spPr>
                  <a:xfrm>
                    <a:off x="1212207" y="5931872"/>
                    <a:ext cx="9658993" cy="1852623"/>
                  </a:xfrm>
                  <a:prstGeom prst="rect">
                    <a:avLst/>
                  </a:prstGeom>
                  <a:blipFill>
                    <a:blip r:embed="rId6"/>
                    <a:stretch>
                      <a:fillRect/>
                    </a:stretch>
                  </a:blipFill>
                  <a:ln>
                    <a:no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40152E71-91CE-494D-2932-774CC695A50D}"/>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mRNA counts</a:t>
                </a:r>
              </a:p>
            </p:txBody>
          </p:sp>
          <p:sp>
            <p:nvSpPr>
              <p:cNvPr id="47" name="TextBox 46">
                <a:extLst>
                  <a:ext uri="{FF2B5EF4-FFF2-40B4-BE49-F238E27FC236}">
                    <a16:creationId xmlns:a16="http://schemas.microsoft.com/office/drawing/2014/main" id="{467F8050-D9FA-1F68-CF20-9E25D704F339}"/>
                  </a:ext>
                </a:extLst>
              </p:cNvPr>
              <p:cNvSpPr txBox="1"/>
              <p:nvPr/>
            </p:nvSpPr>
            <p:spPr>
              <a:xfrm>
                <a:off x="4219022" y="5099265"/>
                <a:ext cx="2775593" cy="553998"/>
              </a:xfrm>
              <a:prstGeom prst="rect">
                <a:avLst/>
              </a:prstGeom>
              <a:noFill/>
              <a:ln>
                <a:noFill/>
              </a:ln>
            </p:spPr>
            <p:txBody>
              <a:bodyPr wrap="square">
                <a:spAutoFit/>
              </a:bodyPr>
              <a:lstStyle/>
              <a:p>
                <a:pPr algn="ctr"/>
                <a:r>
                  <a:rPr lang="en-US" sz="3000" dirty="0">
                    <a:solidFill>
                      <a:schemeClr val="bg1">
                        <a:lumMod val="95000"/>
                      </a:schemeClr>
                    </a:solidFill>
                  </a:rPr>
                  <a:t>transcription  </a:t>
                </a:r>
              </a:p>
            </p:txBody>
          </p:sp>
          <p:sp>
            <p:nvSpPr>
              <p:cNvPr id="48" name="TextBox 47">
                <a:extLst>
                  <a:ext uri="{FF2B5EF4-FFF2-40B4-BE49-F238E27FC236}">
                    <a16:creationId xmlns:a16="http://schemas.microsoft.com/office/drawing/2014/main" id="{03241FA5-EC1F-0E02-D9EA-9609C632973F}"/>
                  </a:ext>
                </a:extLst>
              </p:cNvPr>
              <p:cNvSpPr txBox="1"/>
              <p:nvPr/>
            </p:nvSpPr>
            <p:spPr>
              <a:xfrm>
                <a:off x="6553200" y="4853077"/>
                <a:ext cx="3923655" cy="1015663"/>
              </a:xfrm>
              <a:prstGeom prst="rect">
                <a:avLst/>
              </a:prstGeom>
              <a:noFill/>
              <a:ln>
                <a:noFill/>
              </a:ln>
            </p:spPr>
            <p:txBody>
              <a:bodyPr wrap="square">
                <a:spAutoFit/>
              </a:bodyPr>
              <a:lstStyle/>
              <a:p>
                <a:pPr algn="ctr"/>
                <a:r>
                  <a:rPr lang="en-US" sz="3000" dirty="0">
                    <a:solidFill>
                      <a:schemeClr val="bg1">
                        <a:lumMod val="95000"/>
                      </a:schemeClr>
                    </a:solidFill>
                  </a:rPr>
                  <a:t>Degradation, RNase</a:t>
                </a:r>
              </a:p>
              <a:p>
                <a:pPr algn="ctr"/>
                <a:r>
                  <a:rPr lang="en-US" sz="3000" dirty="0">
                    <a:solidFill>
                      <a:schemeClr val="bg1">
                        <a:lumMod val="95000"/>
                      </a:schemeClr>
                    </a:solidFill>
                  </a:rPr>
                  <a:t>Dilution</a:t>
                </a:r>
              </a:p>
            </p:txBody>
          </p:sp>
        </p:grpSp>
        <p:grpSp>
          <p:nvGrpSpPr>
            <p:cNvPr id="56" name="Group 55">
              <a:extLst>
                <a:ext uri="{FF2B5EF4-FFF2-40B4-BE49-F238E27FC236}">
                  <a16:creationId xmlns:a16="http://schemas.microsoft.com/office/drawing/2014/main" id="{FED627AC-2B04-0874-5328-2BCBCAE61B8F}"/>
                </a:ext>
              </a:extLst>
            </p:cNvPr>
            <p:cNvGrpSpPr/>
            <p:nvPr/>
          </p:nvGrpSpPr>
          <p:grpSpPr>
            <a:xfrm>
              <a:off x="12353348" y="4756801"/>
              <a:ext cx="1255369" cy="1158296"/>
              <a:chOff x="12344400" y="9575800"/>
              <a:chExt cx="1371600" cy="1409700"/>
            </a:xfrm>
          </p:grpSpPr>
          <p:sp>
            <p:nvSpPr>
              <p:cNvPr id="51" name="Freeform 50">
                <a:extLst>
                  <a:ext uri="{FF2B5EF4-FFF2-40B4-BE49-F238E27FC236}">
                    <a16:creationId xmlns:a16="http://schemas.microsoft.com/office/drawing/2014/main" id="{2459F5D4-6DC2-DE8D-C311-7999A7777B0A}"/>
                  </a:ext>
                </a:extLst>
              </p:cNvPr>
              <p:cNvSpPr/>
              <p:nvPr/>
            </p:nvSpPr>
            <p:spPr>
              <a:xfrm>
                <a:off x="12344400" y="95758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extrusionOk="0">
                    <a:moveTo>
                      <a:pt x="0" y="889000"/>
                    </a:moveTo>
                    <a:cubicBezTo>
                      <a:pt x="37907" y="842534"/>
                      <a:pt x="194828" y="454218"/>
                      <a:pt x="330200" y="431800"/>
                    </a:cubicBezTo>
                    <a:cubicBezTo>
                      <a:pt x="514923" y="366453"/>
                      <a:pt x="426538" y="401944"/>
                      <a:pt x="635000" y="355600"/>
                    </a:cubicBezTo>
                    <a:cubicBezTo>
                      <a:pt x="773021" y="267333"/>
                      <a:pt x="662375" y="359816"/>
                      <a:pt x="762000" y="228600"/>
                    </a:cubicBezTo>
                    <a:cubicBezTo>
                      <a:pt x="784591" y="202816"/>
                      <a:pt x="811709" y="180578"/>
                      <a:pt x="838200" y="152400"/>
                    </a:cubicBezTo>
                    <a:cubicBezTo>
                      <a:pt x="854080" y="127474"/>
                      <a:pt x="878996" y="104338"/>
                      <a:pt x="889000" y="76200"/>
                    </a:cubicBezTo>
                    <a:cubicBezTo>
                      <a:pt x="900974" y="52253"/>
                      <a:pt x="914400" y="0"/>
                      <a:pt x="914400" y="0"/>
                    </a:cubicBezTo>
                  </a:path>
                </a:pathLst>
              </a:custGeom>
              <a:noFill/>
              <a:ln w="76200">
                <a:solidFill>
                  <a:schemeClr val="bg1">
                    <a:lumMod val="95000"/>
                  </a:schemeClr>
                </a:solidFill>
                <a:extLst>
                  <a:ext uri="{C807C97D-BFC1-408E-A445-0C87EB9F89A2}">
                    <ask:lineSketchStyleProps xmlns:ask="http://schemas.microsoft.com/office/drawing/2018/sketchyshapes" sd="2214188587">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6B641E37-068F-F7F2-8D56-129B5E073D02}"/>
                  </a:ext>
                </a:extLst>
              </p:cNvPr>
              <p:cNvSpPr/>
              <p:nvPr/>
            </p:nvSpPr>
            <p:spPr>
              <a:xfrm>
                <a:off x="12496800" y="97282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2EB87FA3-7E8A-F0F6-66B3-A4065BCB5E5A}"/>
                  </a:ext>
                </a:extLst>
              </p:cNvPr>
              <p:cNvSpPr/>
              <p:nvPr/>
            </p:nvSpPr>
            <p:spPr>
              <a:xfrm>
                <a:off x="12649200" y="98806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5D33121B-6236-4BF3-BCDE-4A0DD349392E}"/>
                  </a:ext>
                </a:extLst>
              </p:cNvPr>
              <p:cNvSpPr/>
              <p:nvPr/>
            </p:nvSpPr>
            <p:spPr>
              <a:xfrm>
                <a:off x="12801600" y="100965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a:extLst>
              <a:ext uri="{FF2B5EF4-FFF2-40B4-BE49-F238E27FC236}">
                <a16:creationId xmlns:a16="http://schemas.microsoft.com/office/drawing/2014/main" id="{EEF6F5B6-A8F5-BBE5-F858-5C02E1A21F1D}"/>
              </a:ext>
            </a:extLst>
          </p:cNvPr>
          <p:cNvGrpSpPr/>
          <p:nvPr/>
        </p:nvGrpSpPr>
        <p:grpSpPr>
          <a:xfrm>
            <a:off x="1159382" y="8823276"/>
            <a:ext cx="10005039" cy="3831159"/>
            <a:chOff x="1159382" y="8823276"/>
            <a:chExt cx="10005039" cy="3831159"/>
          </a:xfrm>
        </p:grpSpPr>
        <p:grpSp>
          <p:nvGrpSpPr>
            <p:cNvPr id="59" name="Group 58">
              <a:extLst>
                <a:ext uri="{FF2B5EF4-FFF2-40B4-BE49-F238E27FC236}">
                  <a16:creationId xmlns:a16="http://schemas.microsoft.com/office/drawing/2014/main" id="{88C86316-2899-B16B-A41A-EC831A2FE024}"/>
                </a:ext>
              </a:extLst>
            </p:cNvPr>
            <p:cNvGrpSpPr/>
            <p:nvPr/>
          </p:nvGrpSpPr>
          <p:grpSpPr>
            <a:xfrm>
              <a:off x="1283000" y="8823276"/>
              <a:ext cx="9881421" cy="3831159"/>
              <a:chOff x="1212206" y="3865412"/>
              <a:chExt cx="9881421" cy="3831159"/>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C7AD423-2833-4A3E-8939-EE0AE52D9B48}"/>
                      </a:ext>
                    </a:extLst>
                  </p:cNvPr>
                  <p:cNvSpPr txBox="1"/>
                  <p:nvPr/>
                </p:nvSpPr>
                <p:spPr>
                  <a:xfrm>
                    <a:off x="1212207" y="5843948"/>
                    <a:ext cx="9658993" cy="1852623"/>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protein</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𝑆𝑦𝑛𝑡h𝑒𝑠𝑖𝑠</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𝐿𝑜𝑠𝑠</m:t>
                              </m:r>
                            </m:sub>
                          </m:sSub>
                        </m:oMath>
                      </m:oMathPara>
                    </a14:m>
                    <a:endParaRPr lang="en-US" sz="4000" i="1" dirty="0">
                      <a:solidFill>
                        <a:schemeClr val="bg1">
                          <a:lumMod val="95000"/>
                        </a:schemeClr>
                      </a:solidFill>
                    </a:endParaRPr>
                  </a:p>
                </p:txBody>
              </p:sp>
            </mc:Choice>
            <mc:Fallback xmlns="">
              <p:sp>
                <p:nvSpPr>
                  <p:cNvPr id="65" name="TextBox 64">
                    <a:extLst>
                      <a:ext uri="{FF2B5EF4-FFF2-40B4-BE49-F238E27FC236}">
                        <a16:creationId xmlns:a16="http://schemas.microsoft.com/office/drawing/2014/main" id="{2C7AD423-2833-4A3E-8939-EE0AE52D9B48}"/>
                      </a:ext>
                    </a:extLst>
                  </p:cNvPr>
                  <p:cNvSpPr txBox="1">
                    <a:spLocks noRot="1" noChangeAspect="1" noMove="1" noResize="1" noEditPoints="1" noAdjustHandles="1" noChangeArrowheads="1" noChangeShapeType="1" noTextEdit="1"/>
                  </p:cNvSpPr>
                  <p:nvPr/>
                </p:nvSpPr>
                <p:spPr>
                  <a:xfrm>
                    <a:off x="1212207" y="5843948"/>
                    <a:ext cx="9658993" cy="1852623"/>
                  </a:xfrm>
                  <a:prstGeom prst="rect">
                    <a:avLst/>
                  </a:prstGeom>
                  <a:blipFill>
                    <a:blip r:embed="rId7"/>
                    <a:stretch>
                      <a:fillRect/>
                    </a:stretch>
                  </a:blipFill>
                  <a:ln>
                    <a:noFill/>
                  </a:ln>
                </p:spPr>
                <p:txBody>
                  <a:bodyPr/>
                  <a:lstStyle/>
                  <a:p>
                    <a:r>
                      <a:rPr lang="en-US">
                        <a:noFill/>
                      </a:rPr>
                      <a:t> </a:t>
                    </a:r>
                  </a:p>
                </p:txBody>
              </p:sp>
            </mc:Fallback>
          </mc:AlternateContent>
          <p:sp>
            <p:nvSpPr>
              <p:cNvPr id="66" name="TextBox 65">
                <a:extLst>
                  <a:ext uri="{FF2B5EF4-FFF2-40B4-BE49-F238E27FC236}">
                    <a16:creationId xmlns:a16="http://schemas.microsoft.com/office/drawing/2014/main" id="{AA9BD92A-82C1-27C3-ACE9-8AFD419659FF}"/>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protein copies</a:t>
                </a:r>
              </a:p>
            </p:txBody>
          </p:sp>
          <p:sp>
            <p:nvSpPr>
              <p:cNvPr id="67" name="TextBox 66">
                <a:extLst>
                  <a:ext uri="{FF2B5EF4-FFF2-40B4-BE49-F238E27FC236}">
                    <a16:creationId xmlns:a16="http://schemas.microsoft.com/office/drawing/2014/main" id="{6DCFAE73-E545-5F65-7E53-3481F72A2047}"/>
                  </a:ext>
                </a:extLst>
              </p:cNvPr>
              <p:cNvSpPr txBox="1"/>
              <p:nvPr/>
            </p:nvSpPr>
            <p:spPr>
              <a:xfrm>
                <a:off x="4324235" y="5276603"/>
                <a:ext cx="2775593" cy="553998"/>
              </a:xfrm>
              <a:prstGeom prst="rect">
                <a:avLst/>
              </a:prstGeom>
              <a:noFill/>
              <a:ln>
                <a:noFill/>
              </a:ln>
            </p:spPr>
            <p:txBody>
              <a:bodyPr wrap="square">
                <a:spAutoFit/>
              </a:bodyPr>
              <a:lstStyle/>
              <a:p>
                <a:pPr algn="ctr"/>
                <a:r>
                  <a:rPr lang="en-US" sz="3000" dirty="0">
                    <a:solidFill>
                      <a:schemeClr val="bg1">
                        <a:lumMod val="95000"/>
                      </a:schemeClr>
                    </a:solidFill>
                  </a:rPr>
                  <a:t>translation  </a:t>
                </a:r>
              </a:p>
            </p:txBody>
          </p:sp>
          <p:sp>
            <p:nvSpPr>
              <p:cNvPr id="68" name="TextBox 67">
                <a:extLst>
                  <a:ext uri="{FF2B5EF4-FFF2-40B4-BE49-F238E27FC236}">
                    <a16:creationId xmlns:a16="http://schemas.microsoft.com/office/drawing/2014/main" id="{0701079C-0701-32AF-7D6B-B37E623B7DD1}"/>
                  </a:ext>
                </a:extLst>
              </p:cNvPr>
              <p:cNvSpPr txBox="1"/>
              <p:nvPr/>
            </p:nvSpPr>
            <p:spPr>
              <a:xfrm>
                <a:off x="6973247" y="5166287"/>
                <a:ext cx="4120380" cy="1015663"/>
              </a:xfrm>
              <a:prstGeom prst="rect">
                <a:avLst/>
              </a:prstGeom>
              <a:noFill/>
              <a:ln>
                <a:noFill/>
              </a:ln>
            </p:spPr>
            <p:txBody>
              <a:bodyPr wrap="square">
                <a:spAutoFit/>
              </a:bodyPr>
              <a:lstStyle/>
              <a:p>
                <a:pPr algn="ctr"/>
                <a:r>
                  <a:rPr lang="en-US" sz="3000" dirty="0">
                    <a:solidFill>
                      <a:schemeClr val="bg1">
                        <a:lumMod val="95000"/>
                      </a:schemeClr>
                    </a:solidFill>
                  </a:rPr>
                  <a:t>Degradation, Protease </a:t>
                </a:r>
              </a:p>
              <a:p>
                <a:pPr algn="ctr"/>
                <a:r>
                  <a:rPr lang="en-US" sz="3000" dirty="0">
                    <a:solidFill>
                      <a:schemeClr val="bg1">
                        <a:lumMod val="95000"/>
                      </a:schemeClr>
                    </a:solidFill>
                  </a:rPr>
                  <a:t>Dilution</a:t>
                </a:r>
              </a:p>
            </p:txBody>
          </p:sp>
        </p:grpSp>
        <p:grpSp>
          <p:nvGrpSpPr>
            <p:cNvPr id="75" name="Group 74">
              <a:extLst>
                <a:ext uri="{FF2B5EF4-FFF2-40B4-BE49-F238E27FC236}">
                  <a16:creationId xmlns:a16="http://schemas.microsoft.com/office/drawing/2014/main" id="{4076D546-D858-D4B4-140C-11822E77B739}"/>
                </a:ext>
              </a:extLst>
            </p:cNvPr>
            <p:cNvGrpSpPr/>
            <p:nvPr/>
          </p:nvGrpSpPr>
          <p:grpSpPr>
            <a:xfrm>
              <a:off x="1159382" y="9796526"/>
              <a:ext cx="1831540" cy="1001689"/>
              <a:chOff x="11725073" y="10095021"/>
              <a:chExt cx="1831540" cy="1001689"/>
            </a:xfrm>
          </p:grpSpPr>
          <p:sp>
            <p:nvSpPr>
              <p:cNvPr id="69" name="Freeform 68">
                <a:extLst>
                  <a:ext uri="{FF2B5EF4-FFF2-40B4-BE49-F238E27FC236}">
                    <a16:creationId xmlns:a16="http://schemas.microsoft.com/office/drawing/2014/main" id="{BEA859B7-7155-12ED-217A-07E292364B13}"/>
                  </a:ext>
                </a:extLst>
              </p:cNvPr>
              <p:cNvSpPr/>
              <p:nvPr/>
            </p:nvSpPr>
            <p:spPr>
              <a:xfrm>
                <a:off x="11725073" y="10095022"/>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6FB78FBB-2683-8666-0634-463B9D3EE759}"/>
                  </a:ext>
                </a:extLst>
              </p:cNvPr>
              <p:cNvSpPr/>
              <p:nvPr/>
            </p:nvSpPr>
            <p:spPr>
              <a:xfrm>
                <a:off x="12407268" y="1009502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324D9CB6-50B6-7877-FF83-65F882995AC3}"/>
                  </a:ext>
                </a:extLst>
              </p:cNvPr>
              <p:cNvSpPr/>
              <p:nvPr/>
            </p:nvSpPr>
            <p:spPr>
              <a:xfrm>
                <a:off x="12038876" y="10627009"/>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DB672467-8EA0-3266-12AA-4CA3C61B118B}"/>
                  </a:ext>
                </a:extLst>
              </p:cNvPr>
              <p:cNvSpPr/>
              <p:nvPr/>
            </p:nvSpPr>
            <p:spPr>
              <a:xfrm>
                <a:off x="12632319" y="1064921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E11EB448-08EB-49E7-25D5-FBF31C6EBC33}"/>
                  </a:ext>
                </a:extLst>
              </p:cNvPr>
              <p:cNvSpPr/>
              <p:nvPr/>
            </p:nvSpPr>
            <p:spPr>
              <a:xfrm>
                <a:off x="13050775" y="10122844"/>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0FBC345A-8D01-FB70-8783-DF1CFF929F29}"/>
              </a:ext>
            </a:extLst>
          </p:cNvPr>
          <p:cNvGrpSpPr/>
          <p:nvPr/>
        </p:nvGrpSpPr>
        <p:grpSpPr>
          <a:xfrm>
            <a:off x="11844671" y="8823276"/>
            <a:ext cx="10064347" cy="3866329"/>
            <a:chOff x="11844671" y="8823276"/>
            <a:chExt cx="10064347" cy="3866329"/>
          </a:xfrm>
        </p:grpSpPr>
        <p:grpSp>
          <p:nvGrpSpPr>
            <p:cNvPr id="77" name="Group 76">
              <a:extLst>
                <a:ext uri="{FF2B5EF4-FFF2-40B4-BE49-F238E27FC236}">
                  <a16:creationId xmlns:a16="http://schemas.microsoft.com/office/drawing/2014/main" id="{575264FC-B257-4170-8C97-FA3EC755E1D4}"/>
                </a:ext>
              </a:extLst>
            </p:cNvPr>
            <p:cNvGrpSpPr/>
            <p:nvPr/>
          </p:nvGrpSpPr>
          <p:grpSpPr>
            <a:xfrm>
              <a:off x="11844671" y="8823276"/>
              <a:ext cx="10064347" cy="3866329"/>
              <a:chOff x="887749" y="8823276"/>
              <a:chExt cx="10064347" cy="3866329"/>
            </a:xfrm>
          </p:grpSpPr>
          <p:grpSp>
            <p:nvGrpSpPr>
              <p:cNvPr id="78" name="Group 77">
                <a:extLst>
                  <a:ext uri="{FF2B5EF4-FFF2-40B4-BE49-F238E27FC236}">
                    <a16:creationId xmlns:a16="http://schemas.microsoft.com/office/drawing/2014/main" id="{40161F50-D8D6-9CB7-7D20-BF79B88F6ED6}"/>
                  </a:ext>
                </a:extLst>
              </p:cNvPr>
              <p:cNvGrpSpPr/>
              <p:nvPr/>
            </p:nvGrpSpPr>
            <p:grpSpPr>
              <a:xfrm>
                <a:off x="887749" y="8823276"/>
                <a:ext cx="10064347" cy="3866329"/>
                <a:chOff x="816955" y="3865412"/>
                <a:chExt cx="10064347" cy="3866329"/>
              </a:xfrm>
            </p:grpSpPr>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0408534-1696-077E-C3DA-492A276861E5}"/>
                        </a:ext>
                      </a:extLst>
                    </p:cNvPr>
                    <p:cNvSpPr txBox="1"/>
                    <p:nvPr/>
                  </p:nvSpPr>
                  <p:spPr>
                    <a:xfrm>
                      <a:off x="816955" y="5879118"/>
                      <a:ext cx="10054246" cy="1852623"/>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protein</m:t>
                                </m:r>
                                <m:r>
                                  <m:rPr>
                                    <m:nor/>
                                  </m:rPr>
                                  <a:rPr lang="en-US" sz="4000" b="0" i="1" smtClean="0">
                                    <a:solidFill>
                                      <a:schemeClr val="accent1">
                                        <a:lumMod val="60000"/>
                                        <a:lumOff val="40000"/>
                                      </a:schemeClr>
                                    </a:solidFill>
                                    <a:latin typeface="Cambria Math" panose="02040503050406030204" pitchFamily="18" charset="0"/>
                                  </a:rPr>
                                  <m:t>−</m:t>
                                </m:r>
                                <m:r>
                                  <m:rPr>
                                    <m:nor/>
                                  </m:rPr>
                                  <a:rPr lang="en-US" sz="4000" b="0" i="1" smtClean="0">
                                    <a:solidFill>
                                      <a:schemeClr val="accent1">
                                        <a:lumMod val="60000"/>
                                        <a:lumOff val="40000"/>
                                      </a:schemeClr>
                                    </a:solidFill>
                                    <a:latin typeface="Cambria Math" panose="02040503050406030204" pitchFamily="18" charset="0"/>
                                  </a:rPr>
                                  <m:t>p</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𝑃h𝑜𝑠𝑝h</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𝑑𝑒𝑝h𝑜𝑠</m:t>
                                </m:r>
                              </m:sub>
                            </m:sSub>
                          </m:oMath>
                        </m:oMathPara>
                      </a14:m>
                      <a:endParaRPr lang="en-US" sz="4000" i="1" dirty="0">
                        <a:solidFill>
                          <a:schemeClr val="bg1">
                            <a:lumMod val="95000"/>
                          </a:schemeClr>
                        </a:solidFill>
                      </a:endParaRPr>
                    </a:p>
                  </p:txBody>
                </p:sp>
              </mc:Choice>
              <mc:Fallback xmlns="">
                <p:sp>
                  <p:nvSpPr>
                    <p:cNvPr id="85" name="TextBox 84">
                      <a:extLst>
                        <a:ext uri="{FF2B5EF4-FFF2-40B4-BE49-F238E27FC236}">
                          <a16:creationId xmlns:a16="http://schemas.microsoft.com/office/drawing/2014/main" id="{20408534-1696-077E-C3DA-492A276861E5}"/>
                        </a:ext>
                      </a:extLst>
                    </p:cNvPr>
                    <p:cNvSpPr txBox="1">
                      <a:spLocks noRot="1" noChangeAspect="1" noMove="1" noResize="1" noEditPoints="1" noAdjustHandles="1" noChangeArrowheads="1" noChangeShapeType="1" noTextEdit="1"/>
                    </p:cNvSpPr>
                    <p:nvPr/>
                  </p:nvSpPr>
                  <p:spPr>
                    <a:xfrm>
                      <a:off x="816955" y="5879118"/>
                      <a:ext cx="10054246" cy="1852623"/>
                    </a:xfrm>
                    <a:prstGeom prst="rect">
                      <a:avLst/>
                    </a:prstGeom>
                    <a:blipFill>
                      <a:blip r:embed="rId8"/>
                      <a:stretch>
                        <a:fillRect/>
                      </a:stretch>
                    </a:blipFill>
                    <a:ln>
                      <a:no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6F638BE2-F5E3-55D5-878D-561DDD127F6C}"/>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protein activity</a:t>
                  </a:r>
                </a:p>
              </p:txBody>
            </p:sp>
            <p:sp>
              <p:nvSpPr>
                <p:cNvPr id="87" name="TextBox 86">
                  <a:extLst>
                    <a:ext uri="{FF2B5EF4-FFF2-40B4-BE49-F238E27FC236}">
                      <a16:creationId xmlns:a16="http://schemas.microsoft.com/office/drawing/2014/main" id="{2C7DF598-8B07-0703-A4C6-4CD267014898}"/>
                    </a:ext>
                  </a:extLst>
                </p:cNvPr>
                <p:cNvSpPr txBox="1"/>
                <p:nvPr/>
              </p:nvSpPr>
              <p:spPr>
                <a:xfrm>
                  <a:off x="4008008" y="5028924"/>
                  <a:ext cx="2775593" cy="553998"/>
                </a:xfrm>
                <a:prstGeom prst="rect">
                  <a:avLst/>
                </a:prstGeom>
                <a:noFill/>
                <a:ln>
                  <a:noFill/>
                </a:ln>
              </p:spPr>
              <p:txBody>
                <a:bodyPr wrap="square">
                  <a:spAutoFit/>
                </a:bodyPr>
                <a:lstStyle/>
                <a:p>
                  <a:pPr algn="ctr"/>
                  <a:r>
                    <a:rPr lang="en-US" sz="3000" dirty="0">
                      <a:solidFill>
                        <a:schemeClr val="bg1">
                          <a:lumMod val="95000"/>
                        </a:schemeClr>
                      </a:solidFill>
                    </a:rPr>
                    <a:t>kinases  </a:t>
                  </a:r>
                </a:p>
              </p:txBody>
            </p:sp>
            <p:sp>
              <p:nvSpPr>
                <p:cNvPr id="88" name="TextBox 87">
                  <a:extLst>
                    <a:ext uri="{FF2B5EF4-FFF2-40B4-BE49-F238E27FC236}">
                      <a16:creationId xmlns:a16="http://schemas.microsoft.com/office/drawing/2014/main" id="{E64FA61C-0348-9BAD-55E2-C3CCC789400F}"/>
                    </a:ext>
                  </a:extLst>
                </p:cNvPr>
                <p:cNvSpPr txBox="1"/>
                <p:nvPr/>
              </p:nvSpPr>
              <p:spPr>
                <a:xfrm>
                  <a:off x="6957647" y="4853077"/>
                  <a:ext cx="3923655" cy="1015663"/>
                </a:xfrm>
                <a:prstGeom prst="rect">
                  <a:avLst/>
                </a:prstGeom>
                <a:noFill/>
                <a:ln>
                  <a:noFill/>
                </a:ln>
              </p:spPr>
              <p:txBody>
                <a:bodyPr wrap="square">
                  <a:spAutoFit/>
                </a:bodyPr>
                <a:lstStyle/>
                <a:p>
                  <a:pPr algn="ctr"/>
                  <a:r>
                    <a:rPr lang="en-US" sz="3000" dirty="0">
                      <a:solidFill>
                        <a:schemeClr val="bg1">
                          <a:lumMod val="95000"/>
                        </a:schemeClr>
                      </a:solidFill>
                    </a:rPr>
                    <a:t>phosphatases</a:t>
                  </a:r>
                </a:p>
                <a:p>
                  <a:pPr algn="ctr"/>
                  <a:r>
                    <a:rPr lang="en-US" sz="3000" dirty="0">
                      <a:solidFill>
                        <a:schemeClr val="bg1">
                          <a:lumMod val="95000"/>
                        </a:schemeClr>
                      </a:solidFill>
                    </a:rPr>
                    <a:t>Negative feedbacks</a:t>
                  </a:r>
                </a:p>
              </p:txBody>
            </p:sp>
          </p:grpSp>
          <p:grpSp>
            <p:nvGrpSpPr>
              <p:cNvPr id="79" name="Group 78">
                <a:extLst>
                  <a:ext uri="{FF2B5EF4-FFF2-40B4-BE49-F238E27FC236}">
                    <a16:creationId xmlns:a16="http://schemas.microsoft.com/office/drawing/2014/main" id="{2FD10E67-8D66-2146-0E01-9D645D114F53}"/>
                  </a:ext>
                </a:extLst>
              </p:cNvPr>
              <p:cNvGrpSpPr/>
              <p:nvPr/>
            </p:nvGrpSpPr>
            <p:grpSpPr>
              <a:xfrm>
                <a:off x="1159382" y="9796526"/>
                <a:ext cx="1831540" cy="1001689"/>
                <a:chOff x="11725073" y="10095021"/>
                <a:chExt cx="1831540" cy="1001689"/>
              </a:xfrm>
            </p:grpSpPr>
            <p:sp>
              <p:nvSpPr>
                <p:cNvPr id="80" name="Freeform 79">
                  <a:extLst>
                    <a:ext uri="{FF2B5EF4-FFF2-40B4-BE49-F238E27FC236}">
                      <a16:creationId xmlns:a16="http://schemas.microsoft.com/office/drawing/2014/main" id="{019A5DB1-B82F-B922-5476-1BBBCDC50A68}"/>
                    </a:ext>
                  </a:extLst>
                </p:cNvPr>
                <p:cNvSpPr/>
                <p:nvPr/>
              </p:nvSpPr>
              <p:spPr>
                <a:xfrm>
                  <a:off x="11725073" y="10095022"/>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885C7198-1963-4AD3-B83D-1EEE3476DE39}"/>
                    </a:ext>
                  </a:extLst>
                </p:cNvPr>
                <p:cNvSpPr/>
                <p:nvPr/>
              </p:nvSpPr>
              <p:spPr>
                <a:xfrm>
                  <a:off x="12407268" y="1009502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DFE79912-A1C6-00E6-A0B1-EA76B6B23574}"/>
                    </a:ext>
                  </a:extLst>
                </p:cNvPr>
                <p:cNvSpPr/>
                <p:nvPr/>
              </p:nvSpPr>
              <p:spPr>
                <a:xfrm>
                  <a:off x="12038876" y="10627009"/>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3D31BEA5-8D5F-2499-1FEF-11179E426EDB}"/>
                    </a:ext>
                  </a:extLst>
                </p:cNvPr>
                <p:cNvSpPr/>
                <p:nvPr/>
              </p:nvSpPr>
              <p:spPr>
                <a:xfrm>
                  <a:off x="12632319" y="1064921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87CB20A5-5BF4-7868-CD72-B9E6DBE6DC18}"/>
                    </a:ext>
                  </a:extLst>
                </p:cNvPr>
                <p:cNvSpPr/>
                <p:nvPr/>
              </p:nvSpPr>
              <p:spPr>
                <a:xfrm>
                  <a:off x="13050775" y="10122844"/>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Freeform 89">
              <a:extLst>
                <a:ext uri="{FF2B5EF4-FFF2-40B4-BE49-F238E27FC236}">
                  <a16:creationId xmlns:a16="http://schemas.microsoft.com/office/drawing/2014/main" id="{4FA482FB-D78A-7D1B-ACD8-F4375ECB50C9}"/>
                </a:ext>
              </a:extLst>
            </p:cNvPr>
            <p:cNvSpPr/>
            <p:nvPr/>
          </p:nvSpPr>
          <p:spPr>
            <a:xfrm>
              <a:off x="12013667" y="9999124"/>
              <a:ext cx="294447" cy="135040"/>
            </a:xfrm>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extrusionOk="0">
                  <a:moveTo>
                    <a:pt x="294447" y="15733"/>
                  </a:moveTo>
                  <a:cubicBezTo>
                    <a:pt x="256345" y="17959"/>
                    <a:pt x="219279" y="26208"/>
                    <a:pt x="192847" y="30247"/>
                  </a:cubicBezTo>
                  <a:cubicBezTo>
                    <a:pt x="181387" y="33994"/>
                    <a:pt x="160211" y="41176"/>
                    <a:pt x="149304" y="44762"/>
                  </a:cubicBezTo>
                  <a:cubicBezTo>
                    <a:pt x="124317" y="51774"/>
                    <a:pt x="100690" y="55727"/>
                    <a:pt x="76732" y="59276"/>
                  </a:cubicBezTo>
                  <a:cubicBezTo>
                    <a:pt x="47735" y="51808"/>
                    <a:pt x="27597" y="65069"/>
                    <a:pt x="4161" y="44762"/>
                  </a:cubicBezTo>
                  <a:cubicBezTo>
                    <a:pt x="-4903" y="34152"/>
                    <a:pt x="7301" y="-10245"/>
                    <a:pt x="18675" y="1219"/>
                  </a:cubicBezTo>
                  <a:cubicBezTo>
                    <a:pt x="39653" y="17800"/>
                    <a:pt x="64976" y="55889"/>
                    <a:pt x="76732" y="88305"/>
                  </a:cubicBezTo>
                  <a:cubicBezTo>
                    <a:pt x="81354" y="100755"/>
                    <a:pt x="103576" y="126888"/>
                    <a:pt x="91247" y="131847"/>
                  </a:cubicBezTo>
                  <a:cubicBezTo>
                    <a:pt x="70017" y="143347"/>
                    <a:pt x="46576" y="123063"/>
                    <a:pt x="18675" y="117333"/>
                  </a:cubicBezTo>
                  <a:cubicBezTo>
                    <a:pt x="14587" y="77184"/>
                    <a:pt x="10777" y="33275"/>
                    <a:pt x="33190" y="1219"/>
                  </a:cubicBezTo>
                  <a:cubicBezTo>
                    <a:pt x="43851" y="-11851"/>
                    <a:pt x="103916" y="87052"/>
                    <a:pt x="105761" y="88305"/>
                  </a:cubicBezTo>
                  <a:cubicBezTo>
                    <a:pt x="119868" y="103369"/>
                    <a:pt x="167737" y="113000"/>
                    <a:pt x="149304" y="117333"/>
                  </a:cubicBezTo>
                  <a:cubicBezTo>
                    <a:pt x="129229" y="125537"/>
                    <a:pt x="74993" y="92959"/>
                    <a:pt x="47704" y="88305"/>
                  </a:cubicBezTo>
                </a:path>
              </a:pathLst>
            </a:custGeom>
            <a:noFill/>
            <a:ln w="57150">
              <a:solidFill>
                <a:schemeClr val="accent1">
                  <a:lumMod val="60000"/>
                  <a:lumOff val="40000"/>
                </a:schemeClr>
              </a:solidFill>
              <a:extLst>
                <a:ext uri="{C807C97D-BFC1-408E-A445-0C87EB9F89A2}">
                  <ask:lineSketchStyleProps xmlns:ask="http://schemas.microsoft.com/office/drawing/2018/sketchyshapes" sd="1219033472">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a:moveTo>
                            <a:pt x="294447" y="15733"/>
                          </a:moveTo>
                          <a:cubicBezTo>
                            <a:pt x="260580" y="20571"/>
                            <a:pt x="226393" y="23538"/>
                            <a:pt x="192847" y="30247"/>
                          </a:cubicBezTo>
                          <a:cubicBezTo>
                            <a:pt x="177845" y="33248"/>
                            <a:pt x="164147" y="41051"/>
                            <a:pt x="149304" y="44762"/>
                          </a:cubicBezTo>
                          <a:cubicBezTo>
                            <a:pt x="125371" y="50745"/>
                            <a:pt x="100923" y="54438"/>
                            <a:pt x="76732" y="59276"/>
                          </a:cubicBezTo>
                          <a:cubicBezTo>
                            <a:pt x="52542" y="54438"/>
                            <a:pt x="21605" y="62206"/>
                            <a:pt x="4161" y="44762"/>
                          </a:cubicBezTo>
                          <a:cubicBezTo>
                            <a:pt x="-6657" y="33944"/>
                            <a:pt x="5556" y="-6653"/>
                            <a:pt x="18675" y="1219"/>
                          </a:cubicBezTo>
                          <a:cubicBezTo>
                            <a:pt x="48591" y="19169"/>
                            <a:pt x="65699" y="55208"/>
                            <a:pt x="76732" y="88305"/>
                          </a:cubicBezTo>
                          <a:cubicBezTo>
                            <a:pt x="81570" y="102819"/>
                            <a:pt x="104931" y="125005"/>
                            <a:pt x="91247" y="131847"/>
                          </a:cubicBezTo>
                          <a:cubicBezTo>
                            <a:pt x="69182" y="142879"/>
                            <a:pt x="42866" y="122171"/>
                            <a:pt x="18675" y="117333"/>
                          </a:cubicBezTo>
                          <a:cubicBezTo>
                            <a:pt x="23513" y="78628"/>
                            <a:pt x="8823" y="31677"/>
                            <a:pt x="33190" y="1219"/>
                          </a:cubicBezTo>
                          <a:cubicBezTo>
                            <a:pt x="43757" y="-11990"/>
                            <a:pt x="103853" y="86397"/>
                            <a:pt x="105761" y="88305"/>
                          </a:cubicBezTo>
                          <a:cubicBezTo>
                            <a:pt x="118096" y="100640"/>
                            <a:pt x="164906" y="109532"/>
                            <a:pt x="149304" y="117333"/>
                          </a:cubicBezTo>
                          <a:cubicBezTo>
                            <a:pt x="124349" y="129810"/>
                            <a:pt x="73265" y="101085"/>
                            <a:pt x="47704" y="88305"/>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50AE3941-D9F0-C68F-2CD7-12994F5C16BA}"/>
                </a:ext>
              </a:extLst>
            </p:cNvPr>
            <p:cNvSpPr/>
            <p:nvPr/>
          </p:nvSpPr>
          <p:spPr>
            <a:xfrm>
              <a:off x="12710355" y="10006594"/>
              <a:ext cx="294447" cy="135040"/>
            </a:xfrm>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extrusionOk="0">
                  <a:moveTo>
                    <a:pt x="294447" y="15733"/>
                  </a:moveTo>
                  <a:cubicBezTo>
                    <a:pt x="256345" y="17959"/>
                    <a:pt x="219279" y="26208"/>
                    <a:pt x="192847" y="30247"/>
                  </a:cubicBezTo>
                  <a:cubicBezTo>
                    <a:pt x="181387" y="33994"/>
                    <a:pt x="160211" y="41176"/>
                    <a:pt x="149304" y="44762"/>
                  </a:cubicBezTo>
                  <a:cubicBezTo>
                    <a:pt x="124317" y="51774"/>
                    <a:pt x="100690" y="55727"/>
                    <a:pt x="76732" y="59276"/>
                  </a:cubicBezTo>
                  <a:cubicBezTo>
                    <a:pt x="47735" y="51808"/>
                    <a:pt x="27597" y="65069"/>
                    <a:pt x="4161" y="44762"/>
                  </a:cubicBezTo>
                  <a:cubicBezTo>
                    <a:pt x="-4903" y="34152"/>
                    <a:pt x="7301" y="-10245"/>
                    <a:pt x="18675" y="1219"/>
                  </a:cubicBezTo>
                  <a:cubicBezTo>
                    <a:pt x="39653" y="17800"/>
                    <a:pt x="64976" y="55889"/>
                    <a:pt x="76732" y="88305"/>
                  </a:cubicBezTo>
                  <a:cubicBezTo>
                    <a:pt x="81354" y="100755"/>
                    <a:pt x="103576" y="126888"/>
                    <a:pt x="91247" y="131847"/>
                  </a:cubicBezTo>
                  <a:cubicBezTo>
                    <a:pt x="70017" y="143347"/>
                    <a:pt x="46576" y="123063"/>
                    <a:pt x="18675" y="117333"/>
                  </a:cubicBezTo>
                  <a:cubicBezTo>
                    <a:pt x="14587" y="77184"/>
                    <a:pt x="10777" y="33275"/>
                    <a:pt x="33190" y="1219"/>
                  </a:cubicBezTo>
                  <a:cubicBezTo>
                    <a:pt x="43851" y="-11851"/>
                    <a:pt x="103916" y="87052"/>
                    <a:pt x="105761" y="88305"/>
                  </a:cubicBezTo>
                  <a:cubicBezTo>
                    <a:pt x="119868" y="103369"/>
                    <a:pt x="167737" y="113000"/>
                    <a:pt x="149304" y="117333"/>
                  </a:cubicBezTo>
                  <a:cubicBezTo>
                    <a:pt x="129229" y="125537"/>
                    <a:pt x="74993" y="92959"/>
                    <a:pt x="47704" y="88305"/>
                  </a:cubicBezTo>
                </a:path>
              </a:pathLst>
            </a:custGeom>
            <a:noFill/>
            <a:ln w="57150">
              <a:solidFill>
                <a:schemeClr val="accent1">
                  <a:lumMod val="60000"/>
                  <a:lumOff val="40000"/>
                </a:schemeClr>
              </a:solidFill>
              <a:extLst>
                <a:ext uri="{C807C97D-BFC1-408E-A445-0C87EB9F89A2}">
                  <ask:lineSketchStyleProps xmlns:ask="http://schemas.microsoft.com/office/drawing/2018/sketchyshapes" sd="1219033472">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a:moveTo>
                            <a:pt x="294447" y="15733"/>
                          </a:moveTo>
                          <a:cubicBezTo>
                            <a:pt x="260580" y="20571"/>
                            <a:pt x="226393" y="23538"/>
                            <a:pt x="192847" y="30247"/>
                          </a:cubicBezTo>
                          <a:cubicBezTo>
                            <a:pt x="177845" y="33248"/>
                            <a:pt x="164147" y="41051"/>
                            <a:pt x="149304" y="44762"/>
                          </a:cubicBezTo>
                          <a:cubicBezTo>
                            <a:pt x="125371" y="50745"/>
                            <a:pt x="100923" y="54438"/>
                            <a:pt x="76732" y="59276"/>
                          </a:cubicBezTo>
                          <a:cubicBezTo>
                            <a:pt x="52542" y="54438"/>
                            <a:pt x="21605" y="62206"/>
                            <a:pt x="4161" y="44762"/>
                          </a:cubicBezTo>
                          <a:cubicBezTo>
                            <a:pt x="-6657" y="33944"/>
                            <a:pt x="5556" y="-6653"/>
                            <a:pt x="18675" y="1219"/>
                          </a:cubicBezTo>
                          <a:cubicBezTo>
                            <a:pt x="48591" y="19169"/>
                            <a:pt x="65699" y="55208"/>
                            <a:pt x="76732" y="88305"/>
                          </a:cubicBezTo>
                          <a:cubicBezTo>
                            <a:pt x="81570" y="102819"/>
                            <a:pt x="104931" y="125005"/>
                            <a:pt x="91247" y="131847"/>
                          </a:cubicBezTo>
                          <a:cubicBezTo>
                            <a:pt x="69182" y="142879"/>
                            <a:pt x="42866" y="122171"/>
                            <a:pt x="18675" y="117333"/>
                          </a:cubicBezTo>
                          <a:cubicBezTo>
                            <a:pt x="23513" y="78628"/>
                            <a:pt x="8823" y="31677"/>
                            <a:pt x="33190" y="1219"/>
                          </a:cubicBezTo>
                          <a:cubicBezTo>
                            <a:pt x="43757" y="-11990"/>
                            <a:pt x="103853" y="86397"/>
                            <a:pt x="105761" y="88305"/>
                          </a:cubicBezTo>
                          <a:cubicBezTo>
                            <a:pt x="118096" y="100640"/>
                            <a:pt x="164906" y="109532"/>
                            <a:pt x="149304" y="117333"/>
                          </a:cubicBezTo>
                          <a:cubicBezTo>
                            <a:pt x="124349" y="129810"/>
                            <a:pt x="73265" y="101085"/>
                            <a:pt x="47704" y="88305"/>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4CE3C41B-6F15-438C-597F-4F0E43CA20CF}"/>
                </a:ext>
              </a:extLst>
            </p:cNvPr>
            <p:cNvSpPr/>
            <p:nvPr/>
          </p:nvSpPr>
          <p:spPr>
            <a:xfrm>
              <a:off x="12332438" y="10552263"/>
              <a:ext cx="294447" cy="135040"/>
            </a:xfrm>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extrusionOk="0">
                  <a:moveTo>
                    <a:pt x="294447" y="15733"/>
                  </a:moveTo>
                  <a:cubicBezTo>
                    <a:pt x="256345" y="17959"/>
                    <a:pt x="219279" y="26208"/>
                    <a:pt x="192847" y="30247"/>
                  </a:cubicBezTo>
                  <a:cubicBezTo>
                    <a:pt x="181387" y="33994"/>
                    <a:pt x="160211" y="41176"/>
                    <a:pt x="149304" y="44762"/>
                  </a:cubicBezTo>
                  <a:cubicBezTo>
                    <a:pt x="124317" y="51774"/>
                    <a:pt x="100690" y="55727"/>
                    <a:pt x="76732" y="59276"/>
                  </a:cubicBezTo>
                  <a:cubicBezTo>
                    <a:pt x="47735" y="51808"/>
                    <a:pt x="27597" y="65069"/>
                    <a:pt x="4161" y="44762"/>
                  </a:cubicBezTo>
                  <a:cubicBezTo>
                    <a:pt x="-4903" y="34152"/>
                    <a:pt x="7301" y="-10245"/>
                    <a:pt x="18675" y="1219"/>
                  </a:cubicBezTo>
                  <a:cubicBezTo>
                    <a:pt x="39653" y="17800"/>
                    <a:pt x="64976" y="55889"/>
                    <a:pt x="76732" y="88305"/>
                  </a:cubicBezTo>
                  <a:cubicBezTo>
                    <a:pt x="81354" y="100755"/>
                    <a:pt x="103576" y="126888"/>
                    <a:pt x="91247" y="131847"/>
                  </a:cubicBezTo>
                  <a:cubicBezTo>
                    <a:pt x="70017" y="143347"/>
                    <a:pt x="46576" y="123063"/>
                    <a:pt x="18675" y="117333"/>
                  </a:cubicBezTo>
                  <a:cubicBezTo>
                    <a:pt x="14587" y="77184"/>
                    <a:pt x="10777" y="33275"/>
                    <a:pt x="33190" y="1219"/>
                  </a:cubicBezTo>
                  <a:cubicBezTo>
                    <a:pt x="43851" y="-11851"/>
                    <a:pt x="103916" y="87052"/>
                    <a:pt x="105761" y="88305"/>
                  </a:cubicBezTo>
                  <a:cubicBezTo>
                    <a:pt x="119868" y="103369"/>
                    <a:pt x="167737" y="113000"/>
                    <a:pt x="149304" y="117333"/>
                  </a:cubicBezTo>
                  <a:cubicBezTo>
                    <a:pt x="129229" y="125537"/>
                    <a:pt x="74993" y="92959"/>
                    <a:pt x="47704" y="88305"/>
                  </a:cubicBezTo>
                </a:path>
              </a:pathLst>
            </a:custGeom>
            <a:noFill/>
            <a:ln w="57150">
              <a:solidFill>
                <a:schemeClr val="accent1">
                  <a:lumMod val="60000"/>
                  <a:lumOff val="40000"/>
                </a:schemeClr>
              </a:solidFill>
              <a:extLst>
                <a:ext uri="{C807C97D-BFC1-408E-A445-0C87EB9F89A2}">
                  <ask:lineSketchStyleProps xmlns:ask="http://schemas.microsoft.com/office/drawing/2018/sketchyshapes" sd="1219033472">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a:moveTo>
                            <a:pt x="294447" y="15733"/>
                          </a:moveTo>
                          <a:cubicBezTo>
                            <a:pt x="260580" y="20571"/>
                            <a:pt x="226393" y="23538"/>
                            <a:pt x="192847" y="30247"/>
                          </a:cubicBezTo>
                          <a:cubicBezTo>
                            <a:pt x="177845" y="33248"/>
                            <a:pt x="164147" y="41051"/>
                            <a:pt x="149304" y="44762"/>
                          </a:cubicBezTo>
                          <a:cubicBezTo>
                            <a:pt x="125371" y="50745"/>
                            <a:pt x="100923" y="54438"/>
                            <a:pt x="76732" y="59276"/>
                          </a:cubicBezTo>
                          <a:cubicBezTo>
                            <a:pt x="52542" y="54438"/>
                            <a:pt x="21605" y="62206"/>
                            <a:pt x="4161" y="44762"/>
                          </a:cubicBezTo>
                          <a:cubicBezTo>
                            <a:pt x="-6657" y="33944"/>
                            <a:pt x="5556" y="-6653"/>
                            <a:pt x="18675" y="1219"/>
                          </a:cubicBezTo>
                          <a:cubicBezTo>
                            <a:pt x="48591" y="19169"/>
                            <a:pt x="65699" y="55208"/>
                            <a:pt x="76732" y="88305"/>
                          </a:cubicBezTo>
                          <a:cubicBezTo>
                            <a:pt x="81570" y="102819"/>
                            <a:pt x="104931" y="125005"/>
                            <a:pt x="91247" y="131847"/>
                          </a:cubicBezTo>
                          <a:cubicBezTo>
                            <a:pt x="69182" y="142879"/>
                            <a:pt x="42866" y="122171"/>
                            <a:pt x="18675" y="117333"/>
                          </a:cubicBezTo>
                          <a:cubicBezTo>
                            <a:pt x="23513" y="78628"/>
                            <a:pt x="8823" y="31677"/>
                            <a:pt x="33190" y="1219"/>
                          </a:cubicBezTo>
                          <a:cubicBezTo>
                            <a:pt x="43757" y="-11990"/>
                            <a:pt x="103853" y="86397"/>
                            <a:pt x="105761" y="88305"/>
                          </a:cubicBezTo>
                          <a:cubicBezTo>
                            <a:pt x="118096" y="100640"/>
                            <a:pt x="164906" y="109532"/>
                            <a:pt x="149304" y="117333"/>
                          </a:cubicBezTo>
                          <a:cubicBezTo>
                            <a:pt x="124349" y="129810"/>
                            <a:pt x="73265" y="101085"/>
                            <a:pt x="47704" y="88305"/>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649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760540"/>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latin typeface="Helvetica Neue"/>
                <a:ea typeface="Helvetica Neue"/>
                <a:cs typeface="Helvetica Neue"/>
                <a:sym typeface="Helvetica Neue"/>
              </a:rPr>
              <a:t>Mass Action law</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8BE371A-0BDD-A956-CB83-DDA1D495F51F}"/>
                  </a:ext>
                </a:extLst>
              </p:cNvPr>
              <p:cNvSpPr/>
              <p:nvPr/>
            </p:nvSpPr>
            <p:spPr>
              <a:xfrm>
                <a:off x="12974422" y="5512039"/>
                <a:ext cx="1837234" cy="126836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5400" b="0" i="1" dirty="0" smtClean="0">
                          <a:solidFill>
                            <a:schemeClr val="tx1"/>
                          </a:solidFill>
                          <a:latin typeface="Cambria Math" panose="02040503050406030204" pitchFamily="18" charset="0"/>
                        </a:rPr>
                        <m:t>𝐴𝐵</m:t>
                      </m:r>
                    </m:oMath>
                  </m:oMathPara>
                </a14:m>
                <a:endParaRPr lang="en-US" sz="5400" dirty="0">
                  <a:solidFill>
                    <a:schemeClr val="tx1"/>
                  </a:solidFill>
                  <a:latin typeface="Arial" panose="020B0604020202020204" pitchFamily="34" charset="0"/>
                  <a:cs typeface="Arial" panose="020B0604020202020204" pitchFamily="34" charset="0"/>
                </a:endParaRPr>
              </a:p>
            </p:txBody>
          </p:sp>
        </mc:Choice>
        <mc:Fallback xmlns="">
          <p:sp>
            <p:nvSpPr>
              <p:cNvPr id="2" name="Rectangle 1">
                <a:extLst>
                  <a:ext uri="{FF2B5EF4-FFF2-40B4-BE49-F238E27FC236}">
                    <a16:creationId xmlns:a16="http://schemas.microsoft.com/office/drawing/2014/main" id="{B8BE371A-0BDD-A956-CB83-DDA1D495F51F}"/>
                  </a:ext>
                </a:extLst>
              </p:cNvPr>
              <p:cNvSpPr>
                <a:spLocks noRot="1" noChangeAspect="1" noMove="1" noResize="1" noEditPoints="1" noAdjustHandles="1" noChangeArrowheads="1" noChangeShapeType="1" noTextEdit="1"/>
              </p:cNvSpPr>
              <p:nvPr/>
            </p:nvSpPr>
            <p:spPr>
              <a:xfrm>
                <a:off x="12974422" y="5512039"/>
                <a:ext cx="1837234" cy="126836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D12242A-68EA-D776-3D07-102DEEF53BB8}"/>
                  </a:ext>
                </a:extLst>
              </p:cNvPr>
              <p:cNvSpPr txBox="1"/>
              <p:nvPr/>
            </p:nvSpPr>
            <p:spPr>
              <a:xfrm>
                <a:off x="3698420" y="7721564"/>
                <a:ext cx="12958489" cy="4234108"/>
              </a:xfrm>
              <a:prstGeom prst="rect">
                <a:avLst/>
              </a:prstGeom>
              <a:noFill/>
              <a:ln>
                <a:solidFill>
                  <a:schemeClr val="bg1">
                    <a:lumMod val="95000"/>
                  </a:schemeClr>
                </a:solid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r>
                            <m:rPr>
                              <m:nor/>
                            </m:rPr>
                            <a:rPr lang="en-US" sz="6000" b="0" i="1" dirty="0" smtClean="0">
                              <a:solidFill>
                                <a:schemeClr val="bg1">
                                  <a:lumMod val="95000"/>
                                </a:schemeClr>
                              </a:solidFill>
                            </a:rPr>
                            <m:t>[</m:t>
                          </m:r>
                          <m:r>
                            <m:rPr>
                              <m:nor/>
                            </m:rPr>
                            <a:rPr lang="en-US" sz="6000" b="0" i="1" dirty="0" smtClean="0">
                              <a:solidFill>
                                <a:schemeClr val="bg1">
                                  <a:lumMod val="95000"/>
                                </a:schemeClr>
                              </a:solidFill>
                            </a:rPr>
                            <m:t>AB</m:t>
                          </m:r>
                          <m:r>
                            <m:rPr>
                              <m:nor/>
                            </m:rPr>
                            <a:rPr lang="en-US" sz="6000" b="0" i="1" dirty="0" smtClean="0">
                              <a:solidFill>
                                <a:schemeClr val="bg1">
                                  <a:lumMod val="95000"/>
                                </a:schemeClr>
                              </a:solidFill>
                            </a:rPr>
                            <m:t>]</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m:rPr>
                          <m:sty m:val="p"/>
                        </m:rPr>
                        <a:rPr lang="en-US" sz="6000" b="0" i="0" smtClean="0">
                          <a:solidFill>
                            <a:schemeClr val="bg1">
                              <a:lumMod val="95000"/>
                            </a:schemeClr>
                          </a:solidFill>
                          <a:latin typeface="Cambria Math" panose="02040503050406030204" pitchFamily="18" charset="0"/>
                        </a:rPr>
                        <m:t>Σ</m:t>
                      </m:r>
                      <m:r>
                        <a:rPr lang="en-US" sz="6000" b="0" i="1" smtClean="0">
                          <a:solidFill>
                            <a:schemeClr val="bg1">
                              <a:lumMod val="95000"/>
                            </a:schemeClr>
                          </a:solidFill>
                          <a:latin typeface="Cambria Math" panose="02040503050406030204" pitchFamily="18" charset="0"/>
                        </a:rPr>
                        <m:t> </m:t>
                      </m:r>
                      <m:r>
                        <a:rPr lang="en-US" sz="6000" i="1">
                          <a:solidFill>
                            <a:schemeClr val="bg1">
                              <a:lumMod val="95000"/>
                            </a:schemeClr>
                          </a:solidFill>
                          <a:latin typeface="Cambria Math" panose="02040503050406030204" pitchFamily="18" charset="0"/>
                        </a:rPr>
                        <m:t>𝑟𝑎𝑡</m:t>
                      </m:r>
                      <m:sSub>
                        <m:sSubPr>
                          <m:ctrlPr>
                            <a:rPr lang="en-US" sz="6000" i="1">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𝑒</m:t>
                          </m:r>
                        </m:e>
                        <m:sub>
                          <m:r>
                            <a:rPr lang="en-US" sz="6000" b="0" i="1" smtClean="0">
                              <a:solidFill>
                                <a:schemeClr val="bg1">
                                  <a:lumMod val="95000"/>
                                </a:schemeClr>
                              </a:solidFill>
                              <a:latin typeface="Cambria Math" panose="02040503050406030204" pitchFamily="18" charset="0"/>
                            </a:rPr>
                            <m:t>𝑃𝑟𝑜𝑑𝑢𝑐𝑡𝑖𝑜𝑛</m:t>
                          </m:r>
                        </m:sub>
                      </m:sSub>
                      <m:r>
                        <a:rPr lang="en-US" sz="6000" b="0" i="1" smtClean="0">
                          <a:solidFill>
                            <a:schemeClr val="bg1">
                              <a:lumMod val="95000"/>
                            </a:schemeClr>
                          </a:solidFill>
                          <a:latin typeface="Cambria Math" panose="02040503050406030204" pitchFamily="18" charset="0"/>
                        </a:rPr>
                        <m:t>−</m:t>
                      </m:r>
                      <m:r>
                        <m:rPr>
                          <m:sty m:val="p"/>
                        </m:rPr>
                        <a:rPr lang="en-US" sz="6000" b="0" i="0" smtClean="0">
                          <a:solidFill>
                            <a:schemeClr val="bg1">
                              <a:lumMod val="95000"/>
                            </a:schemeClr>
                          </a:solidFill>
                          <a:latin typeface="Cambria Math" panose="02040503050406030204" pitchFamily="18" charset="0"/>
                        </a:rPr>
                        <m:t>Σ</m:t>
                      </m:r>
                      <m:r>
                        <a:rPr lang="en-US" sz="6000" b="0" i="0" smtClean="0">
                          <a:solidFill>
                            <a:schemeClr val="bg1">
                              <a:lumMod val="95000"/>
                            </a:schemeClr>
                          </a:solidFill>
                          <a:latin typeface="Cambria Math" panose="02040503050406030204" pitchFamily="18" charset="0"/>
                        </a:rPr>
                        <m:t> </m:t>
                      </m:r>
                      <m:r>
                        <a:rPr lang="en-US" sz="6000" i="1">
                          <a:solidFill>
                            <a:schemeClr val="bg1">
                              <a:lumMod val="95000"/>
                            </a:schemeClr>
                          </a:solidFill>
                          <a:latin typeface="Cambria Math" panose="02040503050406030204" pitchFamily="18" charset="0"/>
                        </a:rPr>
                        <m:t>𝑟𝑎𝑡</m:t>
                      </m:r>
                      <m:sSub>
                        <m:sSubPr>
                          <m:ctrlPr>
                            <a:rPr lang="en-US" sz="6000" i="1">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𝑒</m:t>
                          </m:r>
                        </m:e>
                        <m:sub>
                          <m:r>
                            <a:rPr lang="en-US" sz="6000" b="0" i="1" smtClean="0">
                              <a:solidFill>
                                <a:schemeClr val="bg1">
                                  <a:lumMod val="95000"/>
                                </a:schemeClr>
                              </a:solidFill>
                              <a:latin typeface="Cambria Math" panose="02040503050406030204" pitchFamily="18" charset="0"/>
                            </a:rPr>
                            <m:t>𝐿𝑜𝑠𝑠</m:t>
                          </m:r>
                        </m:sub>
                      </m:sSub>
                    </m:oMath>
                  </m:oMathPara>
                </a14:m>
                <a:endParaRPr lang="en-US" sz="60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𝑟</m:t>
                          </m:r>
                        </m:e>
                        <m:sub>
                          <m:r>
                            <a:rPr lang="en-US" sz="6000" b="0" i="1" smtClean="0">
                              <a:solidFill>
                                <a:schemeClr val="bg1">
                                  <a:lumMod val="95000"/>
                                </a:schemeClr>
                              </a:solidFill>
                              <a:latin typeface="Cambria Math" panose="02040503050406030204" pitchFamily="18" charset="0"/>
                            </a:rPr>
                            <m:t>𝑃𝑟𝑜𝑑𝑢𝑐𝑡𝑖𝑜𝑛</m:t>
                          </m:r>
                        </m:sub>
                      </m:sSub>
                      <m:d>
                        <m:dPr>
                          <m:begChr m:val="["/>
                          <m:endChr m:val="]"/>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𝐴</m:t>
                          </m:r>
                        </m:e>
                      </m:d>
                      <m:d>
                        <m:dPr>
                          <m:begChr m:val="["/>
                          <m:endChr m:val="]"/>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𝐵</m:t>
                          </m:r>
                        </m:e>
                      </m:d>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𝑟</m:t>
                          </m:r>
                        </m:e>
                        <m:sub>
                          <m:r>
                            <a:rPr lang="en-US" sz="6000" b="0" i="1" smtClean="0">
                              <a:solidFill>
                                <a:schemeClr val="bg1">
                                  <a:lumMod val="95000"/>
                                </a:schemeClr>
                              </a:solidFill>
                              <a:latin typeface="Cambria Math" panose="02040503050406030204" pitchFamily="18" charset="0"/>
                            </a:rPr>
                            <m:t>𝐿𝑜𝑠𝑠</m:t>
                          </m:r>
                        </m:sub>
                      </m:sSub>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𝐴𝐵</m:t>
                      </m:r>
                      <m:r>
                        <a:rPr lang="en-US" sz="6000" b="0" i="1" smtClean="0">
                          <a:solidFill>
                            <a:schemeClr val="bg1">
                              <a:lumMod val="95000"/>
                            </a:schemeClr>
                          </a:solidFill>
                          <a:latin typeface="Cambria Math" panose="02040503050406030204" pitchFamily="18" charset="0"/>
                        </a:rPr>
                        <m:t>]</m:t>
                      </m:r>
                    </m:oMath>
                  </m:oMathPara>
                </a14:m>
                <a:endParaRPr lang="en-US" sz="6000" b="0" i="1" dirty="0">
                  <a:solidFill>
                    <a:schemeClr val="bg1">
                      <a:lumMod val="95000"/>
                    </a:schemeClr>
                  </a:solidFill>
                </a:endParaRPr>
              </a:p>
            </p:txBody>
          </p:sp>
        </mc:Choice>
        <mc:Fallback xmlns="">
          <p:sp>
            <p:nvSpPr>
              <p:cNvPr id="16" name="TextBox 15">
                <a:extLst>
                  <a:ext uri="{FF2B5EF4-FFF2-40B4-BE49-F238E27FC236}">
                    <a16:creationId xmlns:a16="http://schemas.microsoft.com/office/drawing/2014/main" id="{AD12242A-68EA-D776-3D07-102DEEF53BB8}"/>
                  </a:ext>
                </a:extLst>
              </p:cNvPr>
              <p:cNvSpPr txBox="1">
                <a:spLocks noRot="1" noChangeAspect="1" noMove="1" noResize="1" noEditPoints="1" noAdjustHandles="1" noChangeArrowheads="1" noChangeShapeType="1" noTextEdit="1"/>
              </p:cNvSpPr>
              <p:nvPr/>
            </p:nvSpPr>
            <p:spPr>
              <a:xfrm>
                <a:off x="3698420" y="7721564"/>
                <a:ext cx="12958489" cy="4234108"/>
              </a:xfrm>
              <a:prstGeom prst="rect">
                <a:avLst/>
              </a:prstGeom>
              <a:blipFill>
                <a:blip r:embed="rId4"/>
                <a:stretch>
                  <a:fillRect l="-1370"/>
                </a:stretch>
              </a:blipFill>
              <a:ln>
                <a:solidFill>
                  <a:schemeClr val="bg1">
                    <a:lumMod val="95000"/>
                  </a:schemeClr>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495A961-5E43-CB93-5BB0-5AC806327C49}"/>
              </a:ext>
            </a:extLst>
          </p:cNvPr>
          <p:cNvCxnSpPr>
            <a:cxnSpLocks/>
          </p:cNvCxnSpPr>
          <p:nvPr/>
        </p:nvCxnSpPr>
        <p:spPr>
          <a:xfrm rot="5400000" flipH="1">
            <a:off x="11651048" y="5715465"/>
            <a:ext cx="0" cy="1593079"/>
          </a:xfrm>
          <a:prstGeom prst="straightConnector1">
            <a:avLst/>
          </a:prstGeom>
          <a:ln w="7620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CE3F7B-CB24-7B75-B9A7-FC988AB51A15}"/>
              </a:ext>
            </a:extLst>
          </p:cNvPr>
          <p:cNvCxnSpPr>
            <a:cxnSpLocks/>
          </p:cNvCxnSpPr>
          <p:nvPr/>
        </p:nvCxnSpPr>
        <p:spPr>
          <a:xfrm rot="16200000">
            <a:off x="11645514" y="5152356"/>
            <a:ext cx="0" cy="1593079"/>
          </a:xfrm>
          <a:prstGeom prst="straightConnector1">
            <a:avLst/>
          </a:prstGeom>
          <a:ln w="7620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7796F03-77C0-215C-048D-69BD90680C9E}"/>
                  </a:ext>
                </a:extLst>
              </p:cNvPr>
              <p:cNvSpPr/>
              <p:nvPr/>
            </p:nvSpPr>
            <p:spPr>
              <a:xfrm>
                <a:off x="8544908" y="5512039"/>
                <a:ext cx="1837234" cy="126836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5400" b="0" i="1" dirty="0" smtClean="0">
                          <a:solidFill>
                            <a:schemeClr val="tx1"/>
                          </a:solidFill>
                          <a:latin typeface="Cambria Math" panose="02040503050406030204" pitchFamily="18" charset="0"/>
                        </a:rPr>
                        <m:t>𝐵</m:t>
                      </m:r>
                    </m:oMath>
                  </m:oMathPara>
                </a14:m>
                <a:endParaRPr lang="en-US" sz="5400" dirty="0">
                  <a:solidFill>
                    <a:schemeClr val="tx1"/>
                  </a:solidFill>
                  <a:latin typeface="Arial" panose="020B0604020202020204" pitchFamily="34" charset="0"/>
                  <a:cs typeface="Arial" panose="020B0604020202020204" pitchFamily="34" charset="0"/>
                </a:endParaRPr>
              </a:p>
            </p:txBody>
          </p:sp>
        </mc:Choice>
        <mc:Fallback xmlns="">
          <p:sp>
            <p:nvSpPr>
              <p:cNvPr id="27" name="Rectangle 26">
                <a:extLst>
                  <a:ext uri="{FF2B5EF4-FFF2-40B4-BE49-F238E27FC236}">
                    <a16:creationId xmlns:a16="http://schemas.microsoft.com/office/drawing/2014/main" id="{17796F03-77C0-215C-048D-69BD90680C9E}"/>
                  </a:ext>
                </a:extLst>
              </p:cNvPr>
              <p:cNvSpPr>
                <a:spLocks noRot="1" noChangeAspect="1" noMove="1" noResize="1" noEditPoints="1" noAdjustHandles="1" noChangeArrowheads="1" noChangeShapeType="1" noTextEdit="1"/>
              </p:cNvSpPr>
              <p:nvPr/>
            </p:nvSpPr>
            <p:spPr>
              <a:xfrm>
                <a:off x="8544908" y="5512039"/>
                <a:ext cx="1837234" cy="126836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1F8330F-79F6-407A-8DCC-41BFFEE022C8}"/>
                  </a:ext>
                </a:extLst>
              </p:cNvPr>
              <p:cNvSpPr/>
              <p:nvPr/>
            </p:nvSpPr>
            <p:spPr>
              <a:xfrm>
                <a:off x="4736388" y="5512039"/>
                <a:ext cx="1837234" cy="126836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5400" b="0" i="1" dirty="0" smtClean="0">
                          <a:solidFill>
                            <a:schemeClr val="tx1"/>
                          </a:solidFill>
                          <a:latin typeface="Cambria Math" panose="02040503050406030204" pitchFamily="18" charset="0"/>
                        </a:rPr>
                        <m:t>𝐴</m:t>
                      </m:r>
                    </m:oMath>
                  </m:oMathPara>
                </a14:m>
                <a:endParaRPr lang="en-US" sz="54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27">
                <a:extLst>
                  <a:ext uri="{FF2B5EF4-FFF2-40B4-BE49-F238E27FC236}">
                    <a16:creationId xmlns:a16="http://schemas.microsoft.com/office/drawing/2014/main" id="{E1F8330F-79F6-407A-8DCC-41BFFEE022C8}"/>
                  </a:ext>
                </a:extLst>
              </p:cNvPr>
              <p:cNvSpPr>
                <a:spLocks noRot="1" noChangeAspect="1" noMove="1" noResize="1" noEditPoints="1" noAdjustHandles="1" noChangeArrowheads="1" noChangeShapeType="1" noTextEdit="1"/>
              </p:cNvSpPr>
              <p:nvPr/>
            </p:nvSpPr>
            <p:spPr>
              <a:xfrm>
                <a:off x="4736388" y="5512039"/>
                <a:ext cx="1837234" cy="126836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7556101-D71C-843B-EC39-6FC2360417FE}"/>
                  </a:ext>
                </a:extLst>
              </p:cNvPr>
              <p:cNvSpPr/>
              <p:nvPr/>
            </p:nvSpPr>
            <p:spPr>
              <a:xfrm>
                <a:off x="6640648" y="5512039"/>
                <a:ext cx="1837234" cy="1268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5400" b="0" i="1" smtClean="0">
                          <a:solidFill>
                            <a:schemeClr val="bg1">
                              <a:lumMod val="95000"/>
                            </a:schemeClr>
                          </a:solidFill>
                          <a:latin typeface="Cambria Math" panose="02040503050406030204" pitchFamily="18" charset="0"/>
                          <a:cs typeface="Arial" panose="020B0604020202020204" pitchFamily="34" charset="0"/>
                        </a:rPr>
                        <m:t>+</m:t>
                      </m:r>
                    </m:oMath>
                  </m:oMathPara>
                </a14:m>
                <a:endParaRPr lang="en-US" sz="5400" dirty="0">
                  <a:solidFill>
                    <a:schemeClr val="bg1">
                      <a:lumMod val="95000"/>
                    </a:schemeClr>
                  </a:solidFill>
                  <a:latin typeface="Arial" panose="020B0604020202020204" pitchFamily="34" charset="0"/>
                  <a:cs typeface="Arial" panose="020B0604020202020204" pitchFamily="34" charset="0"/>
                </a:endParaRPr>
              </a:p>
            </p:txBody>
          </p:sp>
        </mc:Choice>
        <mc:Fallback xmlns="">
          <p:sp>
            <p:nvSpPr>
              <p:cNvPr id="29" name="Rectangle 28">
                <a:extLst>
                  <a:ext uri="{FF2B5EF4-FFF2-40B4-BE49-F238E27FC236}">
                    <a16:creationId xmlns:a16="http://schemas.microsoft.com/office/drawing/2014/main" id="{57556101-D71C-843B-EC39-6FC2360417FE}"/>
                  </a:ext>
                </a:extLst>
              </p:cNvPr>
              <p:cNvSpPr>
                <a:spLocks noRot="1" noChangeAspect="1" noMove="1" noResize="1" noEditPoints="1" noAdjustHandles="1" noChangeArrowheads="1" noChangeShapeType="1" noTextEdit="1"/>
              </p:cNvSpPr>
              <p:nvPr/>
            </p:nvSpPr>
            <p:spPr>
              <a:xfrm>
                <a:off x="6640648" y="5512039"/>
                <a:ext cx="1837234" cy="126836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762DBE3-BDCA-0843-7AFF-B58F8C89B276}"/>
                  </a:ext>
                </a:extLst>
              </p:cNvPr>
              <p:cNvSpPr txBox="1"/>
              <p:nvPr/>
            </p:nvSpPr>
            <p:spPr>
              <a:xfrm>
                <a:off x="9829805" y="4093513"/>
                <a:ext cx="3631417" cy="1477328"/>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6000" i="1" smtClean="0">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𝑟</m:t>
                          </m:r>
                        </m:e>
                        <m:sub>
                          <m:r>
                            <a:rPr lang="en-US" sz="6000" b="0" i="1" smtClean="0">
                              <a:solidFill>
                                <a:schemeClr val="bg1">
                                  <a:lumMod val="95000"/>
                                </a:schemeClr>
                              </a:solidFill>
                              <a:latin typeface="Cambria Math" panose="02040503050406030204" pitchFamily="18" charset="0"/>
                            </a:rPr>
                            <m:t>𝑃</m:t>
                          </m:r>
                          <m:r>
                            <a:rPr lang="en-US" sz="6000" i="1">
                              <a:solidFill>
                                <a:schemeClr val="bg1">
                                  <a:lumMod val="95000"/>
                                </a:schemeClr>
                              </a:solidFill>
                              <a:latin typeface="Cambria Math" panose="02040503050406030204" pitchFamily="18" charset="0"/>
                            </a:rPr>
                            <m:t>𝑟𝑜𝑑𝑢𝑐𝑡𝑖𝑜𝑛</m:t>
                          </m:r>
                        </m:sub>
                      </m:sSub>
                    </m:oMath>
                  </m:oMathPara>
                </a14:m>
                <a:endParaRPr lang="en-US" sz="6000" b="0" i="1" dirty="0">
                  <a:solidFill>
                    <a:schemeClr val="bg1">
                      <a:lumMod val="95000"/>
                    </a:schemeClr>
                  </a:solidFill>
                </a:endParaRPr>
              </a:p>
            </p:txBody>
          </p:sp>
        </mc:Choice>
        <mc:Fallback xmlns="">
          <p:sp>
            <p:nvSpPr>
              <p:cNvPr id="30" name="TextBox 29">
                <a:extLst>
                  <a:ext uri="{FF2B5EF4-FFF2-40B4-BE49-F238E27FC236}">
                    <a16:creationId xmlns:a16="http://schemas.microsoft.com/office/drawing/2014/main" id="{8762DBE3-BDCA-0843-7AFF-B58F8C89B276}"/>
                  </a:ext>
                </a:extLst>
              </p:cNvPr>
              <p:cNvSpPr txBox="1">
                <a:spLocks noRot="1" noChangeAspect="1" noMove="1" noResize="1" noEditPoints="1" noAdjustHandles="1" noChangeArrowheads="1" noChangeShapeType="1" noTextEdit="1"/>
              </p:cNvSpPr>
              <p:nvPr/>
            </p:nvSpPr>
            <p:spPr>
              <a:xfrm>
                <a:off x="9829805" y="4093513"/>
                <a:ext cx="3631417" cy="1477328"/>
              </a:xfrm>
              <a:prstGeom prst="rect">
                <a:avLst/>
              </a:prstGeom>
              <a:blipFill>
                <a:blip r:embed="rId8"/>
                <a:stretch>
                  <a:fillRect l="-2797" r="-139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6A88DB-D770-E9BA-BDCA-86A7FE6B4CF3}"/>
                  </a:ext>
                </a:extLst>
              </p:cNvPr>
              <p:cNvSpPr txBox="1"/>
              <p:nvPr/>
            </p:nvSpPr>
            <p:spPr>
              <a:xfrm>
                <a:off x="10837384" y="6289777"/>
                <a:ext cx="1593081" cy="1477328"/>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6000" i="1" smtClean="0">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𝑟</m:t>
                          </m:r>
                        </m:e>
                        <m:sub>
                          <m:r>
                            <a:rPr lang="en-US" sz="6000" b="0" i="1" smtClean="0">
                              <a:solidFill>
                                <a:schemeClr val="bg1">
                                  <a:lumMod val="95000"/>
                                </a:schemeClr>
                              </a:solidFill>
                              <a:latin typeface="Cambria Math" panose="02040503050406030204" pitchFamily="18" charset="0"/>
                            </a:rPr>
                            <m:t>𝐿𝑜𝑠𝑠</m:t>
                          </m:r>
                        </m:sub>
                      </m:sSub>
                    </m:oMath>
                  </m:oMathPara>
                </a14:m>
                <a:endParaRPr lang="en-US" sz="6000" b="0" i="1"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426A88DB-D770-E9BA-BDCA-86A7FE6B4CF3}"/>
                  </a:ext>
                </a:extLst>
              </p:cNvPr>
              <p:cNvSpPr txBox="1">
                <a:spLocks noRot="1" noChangeAspect="1" noMove="1" noResize="1" noEditPoints="1" noAdjustHandles="1" noChangeArrowheads="1" noChangeShapeType="1" noTextEdit="1"/>
              </p:cNvSpPr>
              <p:nvPr/>
            </p:nvSpPr>
            <p:spPr>
              <a:xfrm>
                <a:off x="10837384" y="6289777"/>
                <a:ext cx="1593081" cy="1477328"/>
              </a:xfrm>
              <a:prstGeom prst="rect">
                <a:avLst/>
              </a:prstGeom>
              <a:blipFill>
                <a:blip r:embed="rId9"/>
                <a:stretch>
                  <a:fillRect l="-6349" r="-793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41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1"/>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dirty="0">
                <a:latin typeface="Helvetica Neue"/>
                <a:ea typeface="Helvetica Neue"/>
                <a:cs typeface="Helvetica Neue"/>
                <a:sym typeface="Helvetica Neue"/>
              </a:rPr>
              <a:t>Michaelis-Menten Kinetics</a:t>
            </a:r>
            <a:endParaRPr dirty="0"/>
          </a:p>
        </p:txBody>
      </p:sp>
      <p:sp>
        <p:nvSpPr>
          <p:cNvPr id="198" name="Google Shape;198;p11"/>
          <p:cNvSpPr txBox="1">
            <a:spLocks noGrp="1"/>
          </p:cNvSpPr>
          <p:nvPr>
            <p:ph type="body" idx="1"/>
          </p:nvPr>
        </p:nvSpPr>
        <p:spPr>
          <a:xfrm>
            <a:off x="1206500" y="2245961"/>
            <a:ext cx="21971000" cy="2313615"/>
          </a:xfrm>
          <a:prstGeom prst="rect">
            <a:avLst/>
          </a:prstGeom>
          <a:noFill/>
          <a:ln>
            <a:noFill/>
          </a:ln>
        </p:spPr>
        <p:txBody>
          <a:bodyPr spcFirstLastPara="1" wrap="square" lIns="45700" tIns="45700" rIns="45700" bIns="45700" anchor="t" anchorCtr="0">
            <a:normAutofit/>
          </a:bodyPr>
          <a:lstStyle/>
          <a:p>
            <a:pPr marL="0" indent="0"/>
            <a:r>
              <a:rPr lang="en-US" sz="3600" b="0" i="1" dirty="0"/>
              <a:t>Michaelis–Menten analysis provides a way to measure the catalytic power of enzymes. Many of the key proteins involved in signal transduction, gene regulation, and metabolism are enzymes, such as kinases and phosphatases, and their function in signaling often revolves around regulated changes in their activity. It is named after German biochemist </a:t>
            </a:r>
            <a:r>
              <a:rPr lang="en-US" sz="3600" i="1" dirty="0"/>
              <a:t>Leonor Michaelis </a:t>
            </a:r>
            <a:r>
              <a:rPr lang="en-US" sz="3600" b="0" i="1" dirty="0"/>
              <a:t>and Canadian physician </a:t>
            </a:r>
            <a:r>
              <a:rPr lang="en-US" sz="3600" i="1" dirty="0"/>
              <a:t>Maud Menten</a:t>
            </a:r>
            <a:r>
              <a:rPr lang="en-US" sz="3600" b="0" i="1" dirty="0"/>
              <a:t>.</a:t>
            </a:r>
          </a:p>
        </p:txBody>
      </p:sp>
      <p:pic>
        <p:nvPicPr>
          <p:cNvPr id="2" name="Picture 1">
            <a:extLst>
              <a:ext uri="{FF2B5EF4-FFF2-40B4-BE49-F238E27FC236}">
                <a16:creationId xmlns:a16="http://schemas.microsoft.com/office/drawing/2014/main" id="{8C50844B-9226-3873-5818-0EC7DE85007C}"/>
              </a:ext>
            </a:extLst>
          </p:cNvPr>
          <p:cNvPicPr>
            <a:picLocks noChangeAspect="1"/>
          </p:cNvPicPr>
          <p:nvPr/>
        </p:nvPicPr>
        <p:blipFill>
          <a:blip r:embed="rId3"/>
          <a:stretch>
            <a:fillRect/>
          </a:stretch>
        </p:blipFill>
        <p:spPr>
          <a:xfrm>
            <a:off x="1206500" y="4784909"/>
            <a:ext cx="7653965" cy="4915961"/>
          </a:xfrm>
          <a:prstGeom prst="rect">
            <a:avLst/>
          </a:prstGeom>
        </p:spPr>
      </p:pic>
      <p:grpSp>
        <p:nvGrpSpPr>
          <p:cNvPr id="28" name="Group 27">
            <a:extLst>
              <a:ext uri="{FF2B5EF4-FFF2-40B4-BE49-F238E27FC236}">
                <a16:creationId xmlns:a16="http://schemas.microsoft.com/office/drawing/2014/main" id="{327C3BD9-44A9-6A20-625F-DE12528E995B}"/>
              </a:ext>
            </a:extLst>
          </p:cNvPr>
          <p:cNvGrpSpPr/>
          <p:nvPr/>
        </p:nvGrpSpPr>
        <p:grpSpPr>
          <a:xfrm>
            <a:off x="1206500" y="9926203"/>
            <a:ext cx="9427634" cy="1157148"/>
            <a:chOff x="1206500" y="9926203"/>
            <a:chExt cx="9427634" cy="1157148"/>
          </a:xfrm>
        </p:grpSpPr>
        <p:pic>
          <p:nvPicPr>
            <p:cNvPr id="4" name="Picture 3">
              <a:extLst>
                <a:ext uri="{FF2B5EF4-FFF2-40B4-BE49-F238E27FC236}">
                  <a16:creationId xmlns:a16="http://schemas.microsoft.com/office/drawing/2014/main" id="{BF5D4C7D-60A4-D9F6-6345-F98C36BF0C80}"/>
                </a:ext>
              </a:extLst>
            </p:cNvPr>
            <p:cNvPicPr>
              <a:picLocks noChangeAspect="1"/>
            </p:cNvPicPr>
            <p:nvPr/>
          </p:nvPicPr>
          <p:blipFill>
            <a:blip r:embed="rId4"/>
            <a:stretch>
              <a:fillRect/>
            </a:stretch>
          </p:blipFill>
          <p:spPr>
            <a:xfrm>
              <a:off x="1206500" y="9926203"/>
              <a:ext cx="4251846" cy="1157148"/>
            </a:xfrm>
            <a:prstGeom prst="rect">
              <a:avLst/>
            </a:prstGeom>
          </p:spPr>
        </p:pic>
        <mc:AlternateContent xmlns:mc="http://schemas.openxmlformats.org/markup-compatibility/2006" xmlns:a14="http://schemas.microsoft.com/office/drawing/2010/main">
          <mc:Choice Requires="a14">
            <p:sp>
              <p:nvSpPr>
                <p:cNvPr id="8" name="Google Shape;198;p11">
                  <a:extLst>
                    <a:ext uri="{FF2B5EF4-FFF2-40B4-BE49-F238E27FC236}">
                      <a16:creationId xmlns:a16="http://schemas.microsoft.com/office/drawing/2014/main" id="{CF499521-7E1F-EDD9-50B7-539C4D1E03EC}"/>
                    </a:ext>
                  </a:extLst>
                </p:cNvPr>
                <p:cNvSpPr txBox="1">
                  <a:spLocks/>
                </p:cNvSpPr>
                <p:nvPr/>
              </p:nvSpPr>
              <p:spPr>
                <a:xfrm>
                  <a:off x="5679264" y="10037387"/>
                  <a:ext cx="4954870" cy="934780"/>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r>
                    <a:rPr lang="en-US" b="0" i="1" dirty="0"/>
                    <a:t>Limit: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𝐾</m:t>
                          </m:r>
                        </m:e>
                        <m:sub>
                          <m:r>
                            <a:rPr lang="en-US" b="0" i="1" dirty="0" smtClean="0">
                              <a:latin typeface="Cambria Math" panose="02040503050406030204" pitchFamily="18" charset="0"/>
                            </a:rPr>
                            <m:t>𝑚</m:t>
                          </m:r>
                        </m:sub>
                      </m:sSub>
                    </m:oMath>
                  </a14:m>
                  <a:endParaRPr lang="en-US" b="0" i="1" dirty="0"/>
                </a:p>
              </p:txBody>
            </p:sp>
          </mc:Choice>
          <mc:Fallback xmlns="">
            <p:sp>
              <p:nvSpPr>
                <p:cNvPr id="8" name="Google Shape;198;p11">
                  <a:extLst>
                    <a:ext uri="{FF2B5EF4-FFF2-40B4-BE49-F238E27FC236}">
                      <a16:creationId xmlns:a16="http://schemas.microsoft.com/office/drawing/2014/main" id="{CF499521-7E1F-EDD9-50B7-539C4D1E03EC}"/>
                    </a:ext>
                  </a:extLst>
                </p:cNvPr>
                <p:cNvSpPr txBox="1">
                  <a:spLocks noRot="1" noChangeAspect="1" noMove="1" noResize="1" noEditPoints="1" noAdjustHandles="1" noChangeArrowheads="1" noChangeShapeType="1" noTextEdit="1"/>
                </p:cNvSpPr>
                <p:nvPr/>
              </p:nvSpPr>
              <p:spPr>
                <a:xfrm>
                  <a:off x="5679264" y="10037387"/>
                  <a:ext cx="4954870" cy="934780"/>
                </a:xfrm>
                <a:prstGeom prst="rect">
                  <a:avLst/>
                </a:prstGeom>
                <a:blipFill>
                  <a:blip r:embed="rId5"/>
                  <a:stretch>
                    <a:fillRect l="-7673" t="-17333" b="-38667"/>
                  </a:stretch>
                </a:blipFill>
                <a:ln>
                  <a:noFill/>
                </a:ln>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3F7D2337-9D22-26F7-A42A-FCE24EC272F4}"/>
              </a:ext>
            </a:extLst>
          </p:cNvPr>
          <p:cNvGrpSpPr/>
          <p:nvPr/>
        </p:nvGrpSpPr>
        <p:grpSpPr>
          <a:xfrm>
            <a:off x="1206500" y="11385316"/>
            <a:ext cx="9427634" cy="1480073"/>
            <a:chOff x="1206500" y="11385316"/>
            <a:chExt cx="9427634" cy="1480073"/>
          </a:xfrm>
        </p:grpSpPr>
        <p:pic>
          <p:nvPicPr>
            <p:cNvPr id="5" name="Picture 4">
              <a:extLst>
                <a:ext uri="{FF2B5EF4-FFF2-40B4-BE49-F238E27FC236}">
                  <a16:creationId xmlns:a16="http://schemas.microsoft.com/office/drawing/2014/main" id="{15A98B84-5D61-D5AC-0570-0692FDFBE3D4}"/>
                </a:ext>
              </a:extLst>
            </p:cNvPr>
            <p:cNvPicPr>
              <a:picLocks noChangeAspect="1"/>
            </p:cNvPicPr>
            <p:nvPr/>
          </p:nvPicPr>
          <p:blipFill>
            <a:blip r:embed="rId6"/>
            <a:stretch>
              <a:fillRect/>
            </a:stretch>
          </p:blipFill>
          <p:spPr>
            <a:xfrm>
              <a:off x="1206500" y="11385316"/>
              <a:ext cx="4251846" cy="1480073"/>
            </a:xfrm>
            <a:prstGeom prst="rect">
              <a:avLst/>
            </a:prstGeom>
          </p:spPr>
        </p:pic>
        <mc:AlternateContent xmlns:mc="http://schemas.openxmlformats.org/markup-compatibility/2006" xmlns:a14="http://schemas.microsoft.com/office/drawing/2010/main">
          <mc:Choice Requires="a14">
            <p:sp>
              <p:nvSpPr>
                <p:cNvPr id="10" name="Google Shape;198;p11">
                  <a:extLst>
                    <a:ext uri="{FF2B5EF4-FFF2-40B4-BE49-F238E27FC236}">
                      <a16:creationId xmlns:a16="http://schemas.microsoft.com/office/drawing/2014/main" id="{31135797-12D7-7C36-A086-D55E170EFFF2}"/>
                    </a:ext>
                  </a:extLst>
                </p:cNvPr>
                <p:cNvSpPr txBox="1">
                  <a:spLocks/>
                </p:cNvSpPr>
                <p:nvPr/>
              </p:nvSpPr>
              <p:spPr>
                <a:xfrm>
                  <a:off x="5679263" y="11657962"/>
                  <a:ext cx="4954871" cy="934780"/>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r>
                    <a:rPr lang="en-US" b="0" i="1" dirty="0"/>
                    <a:t>Limit: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𝐾</m:t>
                          </m:r>
                        </m:e>
                        <m:sub>
                          <m:r>
                            <a:rPr lang="en-US" b="0" i="1" dirty="0" smtClean="0">
                              <a:latin typeface="Cambria Math" panose="02040503050406030204" pitchFamily="18" charset="0"/>
                            </a:rPr>
                            <m:t>𝑚</m:t>
                          </m:r>
                        </m:sub>
                      </m:sSub>
                    </m:oMath>
                  </a14:m>
                  <a:endParaRPr lang="en-US" b="0" i="1" dirty="0"/>
                </a:p>
              </p:txBody>
            </p:sp>
          </mc:Choice>
          <mc:Fallback xmlns="">
            <p:sp>
              <p:nvSpPr>
                <p:cNvPr id="10" name="Google Shape;198;p11">
                  <a:extLst>
                    <a:ext uri="{FF2B5EF4-FFF2-40B4-BE49-F238E27FC236}">
                      <a16:creationId xmlns:a16="http://schemas.microsoft.com/office/drawing/2014/main" id="{31135797-12D7-7C36-A086-D55E170EFFF2}"/>
                    </a:ext>
                  </a:extLst>
                </p:cNvPr>
                <p:cNvSpPr txBox="1">
                  <a:spLocks noRot="1" noChangeAspect="1" noMove="1" noResize="1" noEditPoints="1" noAdjustHandles="1" noChangeArrowheads="1" noChangeShapeType="1" noTextEdit="1"/>
                </p:cNvSpPr>
                <p:nvPr/>
              </p:nvSpPr>
              <p:spPr>
                <a:xfrm>
                  <a:off x="5679263" y="11657962"/>
                  <a:ext cx="4954871" cy="934780"/>
                </a:xfrm>
                <a:prstGeom prst="rect">
                  <a:avLst/>
                </a:prstGeom>
                <a:blipFill>
                  <a:blip r:embed="rId7"/>
                  <a:stretch>
                    <a:fillRect l="-7673" t="-17333" b="-38667"/>
                  </a:stretch>
                </a:blipFill>
                <a:ln>
                  <a:noFill/>
                </a:ln>
              </p:spPr>
              <p:txBody>
                <a:bodyPr/>
                <a:lstStyle/>
                <a:p>
                  <a:r>
                    <a:rPr lang="en-US">
                      <a:noFill/>
                    </a:rPr>
                    <a:t> </a:t>
                  </a:r>
                </a:p>
              </p:txBody>
            </p:sp>
          </mc:Fallback>
        </mc:AlternateContent>
      </p:grpSp>
      <p:sp>
        <p:nvSpPr>
          <p:cNvPr id="11" name="Google Shape;198;p11">
            <a:extLst>
              <a:ext uri="{FF2B5EF4-FFF2-40B4-BE49-F238E27FC236}">
                <a16:creationId xmlns:a16="http://schemas.microsoft.com/office/drawing/2014/main" id="{4FB691CB-D155-4DAB-83DE-E2CEE5132D4E}"/>
              </a:ext>
            </a:extLst>
          </p:cNvPr>
          <p:cNvSpPr txBox="1">
            <a:spLocks/>
          </p:cNvSpPr>
          <p:nvPr/>
        </p:nvSpPr>
        <p:spPr>
          <a:xfrm>
            <a:off x="9577129" y="4700925"/>
            <a:ext cx="10008044" cy="4582838"/>
          </a:xfrm>
          <a:prstGeom prst="rect">
            <a:avLst/>
          </a:prstGeom>
          <a:noFill/>
          <a:ln>
            <a:noFill/>
          </a:ln>
        </p:spPr>
        <p:txBody>
          <a:bodyPr spcFirstLastPara="1" wrap="square" lIns="45700" tIns="45700" rIns="45700" bIns="45700" anchor="t" anchorCtr="0">
            <a:normAutofit fontScale="92500" lnSpcReduction="1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r>
              <a:rPr lang="en-US" sz="4800" b="0" i="1" dirty="0">
                <a:solidFill>
                  <a:srgbClr val="FFC000"/>
                </a:solidFill>
              </a:rPr>
              <a:t>E: Enzyme</a:t>
            </a:r>
          </a:p>
          <a:p>
            <a:pPr marL="0" indent="0"/>
            <a:r>
              <a:rPr lang="en-US" sz="4800" b="0" i="1" dirty="0">
                <a:solidFill>
                  <a:srgbClr val="FFC000"/>
                </a:solidFill>
              </a:rPr>
              <a:t>S: Substrate</a:t>
            </a:r>
          </a:p>
          <a:p>
            <a:pPr marL="0" indent="0"/>
            <a:r>
              <a:rPr lang="en-US" sz="4800" b="0" i="1" dirty="0">
                <a:solidFill>
                  <a:srgbClr val="FFC000"/>
                </a:solidFill>
              </a:rPr>
              <a:t>ES: Enzyme-Substrate complex</a:t>
            </a:r>
          </a:p>
          <a:p>
            <a:pPr marL="0" indent="0"/>
            <a:r>
              <a:rPr lang="en-US" sz="4800" b="0" i="1" dirty="0">
                <a:solidFill>
                  <a:srgbClr val="FFC000"/>
                </a:solidFill>
              </a:rPr>
              <a:t>P: Product (Regulated Substrate)</a:t>
            </a:r>
          </a:p>
          <a:p>
            <a:pPr marL="0" indent="0"/>
            <a:r>
              <a:rPr lang="en-US" sz="4800" b="0" i="1" dirty="0">
                <a:solidFill>
                  <a:srgbClr val="FFC000"/>
                </a:solidFill>
              </a:rPr>
              <a:t>k</a:t>
            </a:r>
            <a:r>
              <a:rPr lang="en-US" sz="4800" b="0" i="1" baseline="-25000" dirty="0">
                <a:solidFill>
                  <a:srgbClr val="FFC000"/>
                </a:solidFill>
              </a:rPr>
              <a:t>1</a:t>
            </a:r>
            <a:r>
              <a:rPr lang="en-US" sz="4800" b="0" i="1" dirty="0">
                <a:solidFill>
                  <a:srgbClr val="FFC000"/>
                </a:solidFill>
              </a:rPr>
              <a:t>: forward rate constant</a:t>
            </a:r>
          </a:p>
          <a:p>
            <a:pPr marL="0" indent="0"/>
            <a:r>
              <a:rPr lang="en-US" sz="4800" b="0" i="1" dirty="0">
                <a:solidFill>
                  <a:srgbClr val="FFC000"/>
                </a:solidFill>
              </a:rPr>
              <a:t>k</a:t>
            </a:r>
            <a:r>
              <a:rPr lang="en-US" sz="4800" b="0" i="1" baseline="-25000" dirty="0">
                <a:solidFill>
                  <a:srgbClr val="FFC000"/>
                </a:solidFill>
              </a:rPr>
              <a:t>2</a:t>
            </a:r>
            <a:r>
              <a:rPr lang="en-US" sz="4800" b="0" i="1" dirty="0">
                <a:solidFill>
                  <a:srgbClr val="FFC000"/>
                </a:solidFill>
              </a:rPr>
              <a:t>: reverse rate constant </a:t>
            </a:r>
          </a:p>
          <a:p>
            <a:pPr marL="0" indent="0"/>
            <a:r>
              <a:rPr lang="en-US" sz="4800" b="0" i="1" dirty="0" err="1">
                <a:solidFill>
                  <a:srgbClr val="FFC000"/>
                </a:solidFill>
              </a:rPr>
              <a:t>k</a:t>
            </a:r>
            <a:r>
              <a:rPr lang="en-US" sz="4800" b="0" i="1" baseline="-25000" dirty="0" err="1">
                <a:solidFill>
                  <a:srgbClr val="FFC000"/>
                </a:solidFill>
              </a:rPr>
              <a:t>cat</a:t>
            </a:r>
            <a:r>
              <a:rPr lang="en-US" sz="4800" b="0" i="1" dirty="0">
                <a:solidFill>
                  <a:srgbClr val="FFC000"/>
                </a:solidFill>
              </a:rPr>
              <a:t>: catalytic rate constant</a:t>
            </a:r>
          </a:p>
        </p:txBody>
      </p:sp>
      <p:sp>
        <p:nvSpPr>
          <p:cNvPr id="21" name="AutoShape 10" descr="k_f">
            <a:extLst>
              <a:ext uri="{FF2B5EF4-FFF2-40B4-BE49-F238E27FC236}">
                <a16:creationId xmlns:a16="http://schemas.microsoft.com/office/drawing/2014/main" id="{D0456053-166D-01DA-4872-C185A872E770}"/>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1" descr="k_{r}">
            <a:extLst>
              <a:ext uri="{FF2B5EF4-FFF2-40B4-BE49-F238E27FC236}">
                <a16:creationId xmlns:a16="http://schemas.microsoft.com/office/drawing/2014/main" id="{6AA0996F-6131-DAD7-A2CF-8571B8F18469}"/>
              </a:ext>
            </a:extLst>
          </p:cNvPr>
          <p:cNvSpPr>
            <a:spLocks noChangeAspect="1" noChangeArrowheads="1"/>
          </p:cNvSpPr>
          <p:nvPr/>
        </p:nvSpPr>
        <p:spPr bwMode="auto">
          <a:xfrm>
            <a:off x="18494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2" descr="k_\mathrm{cat}">
            <a:extLst>
              <a:ext uri="{FF2B5EF4-FFF2-40B4-BE49-F238E27FC236}">
                <a16:creationId xmlns:a16="http://schemas.microsoft.com/office/drawing/2014/main" id="{817DB292-E8DC-92B5-08B8-A9938EF8082A}"/>
              </a:ext>
            </a:extLst>
          </p:cNvPr>
          <p:cNvSpPr>
            <a:spLocks noChangeAspect="1" noChangeArrowheads="1"/>
          </p:cNvSpPr>
          <p:nvPr/>
        </p:nvSpPr>
        <p:spPr bwMode="auto">
          <a:xfrm>
            <a:off x="387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23">
            <a:extLst>
              <a:ext uri="{FF2B5EF4-FFF2-40B4-BE49-F238E27FC236}">
                <a16:creationId xmlns:a16="http://schemas.microsoft.com/office/drawing/2014/main" id="{08736E44-E700-E9C4-996A-C7A5F5E158A3}"/>
              </a:ext>
            </a:extLst>
          </p:cNvPr>
          <p:cNvPicPr>
            <a:picLocks noChangeAspect="1"/>
          </p:cNvPicPr>
          <p:nvPr/>
        </p:nvPicPr>
        <p:blipFill>
          <a:blip r:embed="rId8"/>
          <a:stretch>
            <a:fillRect/>
          </a:stretch>
        </p:blipFill>
        <p:spPr>
          <a:xfrm>
            <a:off x="10988156" y="9038651"/>
            <a:ext cx="4203700" cy="4089400"/>
          </a:xfrm>
          <a:prstGeom prst="rect">
            <a:avLst/>
          </a:prstGeom>
        </p:spPr>
      </p:pic>
      <p:pic>
        <p:nvPicPr>
          <p:cNvPr id="25" name="Picture 24">
            <a:extLst>
              <a:ext uri="{FF2B5EF4-FFF2-40B4-BE49-F238E27FC236}">
                <a16:creationId xmlns:a16="http://schemas.microsoft.com/office/drawing/2014/main" id="{7F9D7413-2982-D4BB-7E00-D4FAB8E058CD}"/>
              </a:ext>
            </a:extLst>
          </p:cNvPr>
          <p:cNvPicPr>
            <a:picLocks noChangeAspect="1"/>
          </p:cNvPicPr>
          <p:nvPr/>
        </p:nvPicPr>
        <p:blipFill>
          <a:blip r:embed="rId9"/>
          <a:stretch>
            <a:fillRect/>
          </a:stretch>
        </p:blipFill>
        <p:spPr>
          <a:xfrm>
            <a:off x="15356066" y="9028018"/>
            <a:ext cx="4203700" cy="4089400"/>
          </a:xfrm>
          <a:prstGeom prst="rect">
            <a:avLst/>
          </a:prstGeom>
        </p:spPr>
      </p:pic>
      <p:pic>
        <p:nvPicPr>
          <p:cNvPr id="26" name="Picture 25">
            <a:extLst>
              <a:ext uri="{FF2B5EF4-FFF2-40B4-BE49-F238E27FC236}">
                <a16:creationId xmlns:a16="http://schemas.microsoft.com/office/drawing/2014/main" id="{8C22ED2D-F31F-163E-C1B9-C5CDD614A726}"/>
              </a:ext>
            </a:extLst>
          </p:cNvPr>
          <p:cNvPicPr>
            <a:picLocks noChangeAspect="1"/>
          </p:cNvPicPr>
          <p:nvPr/>
        </p:nvPicPr>
        <p:blipFill>
          <a:blip r:embed="rId10"/>
          <a:stretch>
            <a:fillRect/>
          </a:stretch>
        </p:blipFill>
        <p:spPr>
          <a:xfrm>
            <a:off x="19712470" y="9028018"/>
            <a:ext cx="4203700" cy="4089400"/>
          </a:xfrm>
          <a:prstGeom prst="rect">
            <a:avLst/>
          </a:prstGeom>
        </p:spPr>
      </p:pic>
      <p:sp>
        <p:nvSpPr>
          <p:cNvPr id="27" name="TextBox 26">
            <a:extLst>
              <a:ext uri="{FF2B5EF4-FFF2-40B4-BE49-F238E27FC236}">
                <a16:creationId xmlns:a16="http://schemas.microsoft.com/office/drawing/2014/main" id="{E9A98B27-0A77-A10F-9C83-00E1E18F0F14}"/>
              </a:ext>
            </a:extLst>
          </p:cNvPr>
          <p:cNvSpPr txBox="1"/>
          <p:nvPr/>
        </p:nvSpPr>
        <p:spPr>
          <a:xfrm>
            <a:off x="18071205" y="5535320"/>
            <a:ext cx="5799175" cy="3046988"/>
          </a:xfrm>
          <a:prstGeom prst="rect">
            <a:avLst/>
          </a:prstGeom>
          <a:noFill/>
        </p:spPr>
        <p:txBody>
          <a:bodyPr wrap="square" rtlCol="0">
            <a:spAutoFit/>
          </a:bodyPr>
          <a:lstStyle/>
          <a:p>
            <a:r>
              <a:rPr lang="en-US" sz="3200" dirty="0" err="1">
                <a:solidFill>
                  <a:schemeClr val="bg1">
                    <a:lumMod val="95000"/>
                  </a:schemeClr>
                </a:solidFill>
              </a:rPr>
              <a:t>k</a:t>
            </a:r>
            <a:r>
              <a:rPr lang="en-US" sz="3200" baseline="-25000" dirty="0" err="1">
                <a:solidFill>
                  <a:schemeClr val="bg1">
                    <a:lumMod val="95000"/>
                  </a:schemeClr>
                </a:solidFill>
              </a:rPr>
              <a:t>cat</a:t>
            </a:r>
            <a:r>
              <a:rPr lang="en-US" sz="3200" dirty="0">
                <a:solidFill>
                  <a:schemeClr val="bg1">
                    <a:lumMod val="95000"/>
                  </a:schemeClr>
                </a:solidFill>
              </a:rPr>
              <a:t>: maximum rate achievable for saturating substrate concentration</a:t>
            </a:r>
          </a:p>
          <a:p>
            <a:endParaRPr lang="en-US" sz="3200" dirty="0">
              <a:solidFill>
                <a:schemeClr val="bg1">
                  <a:lumMod val="95000"/>
                </a:schemeClr>
              </a:solidFill>
            </a:endParaRPr>
          </a:p>
          <a:p>
            <a:r>
              <a:rPr lang="en-US" sz="3200" dirty="0">
                <a:solidFill>
                  <a:schemeClr val="bg1">
                    <a:lumMod val="95000"/>
                  </a:schemeClr>
                </a:solidFill>
              </a:rPr>
              <a:t>K</a:t>
            </a:r>
            <a:r>
              <a:rPr lang="en-US" sz="3200" baseline="-25000" dirty="0">
                <a:solidFill>
                  <a:schemeClr val="bg1">
                    <a:lumMod val="95000"/>
                  </a:schemeClr>
                </a:solidFill>
              </a:rPr>
              <a:t>m</a:t>
            </a:r>
            <a:r>
              <a:rPr lang="en-US" sz="3200" dirty="0">
                <a:solidFill>
                  <a:schemeClr val="bg1">
                    <a:lumMod val="95000"/>
                  </a:schemeClr>
                </a:solidFill>
              </a:rPr>
              <a:t>: substrate concentration of half-maximal velocity</a:t>
            </a:r>
          </a:p>
        </p:txBody>
      </p:sp>
      <p:sp>
        <p:nvSpPr>
          <p:cNvPr id="30" name="TextBox 29">
            <a:extLst>
              <a:ext uri="{FF2B5EF4-FFF2-40B4-BE49-F238E27FC236}">
                <a16:creationId xmlns:a16="http://schemas.microsoft.com/office/drawing/2014/main" id="{C4C0F248-C2FC-5494-5A86-A495EB08D11B}"/>
              </a:ext>
            </a:extLst>
          </p:cNvPr>
          <p:cNvSpPr txBox="1"/>
          <p:nvPr/>
        </p:nvSpPr>
        <p:spPr>
          <a:xfrm>
            <a:off x="5198680" y="8629198"/>
            <a:ext cx="3706464" cy="954107"/>
          </a:xfrm>
          <a:prstGeom prst="rect">
            <a:avLst/>
          </a:prstGeom>
          <a:noFill/>
        </p:spPr>
        <p:txBody>
          <a:bodyPr wrap="none" rtlCol="0">
            <a:spAutoFit/>
          </a:bodyPr>
          <a:lstStyle/>
          <a:p>
            <a:r>
              <a:rPr lang="en-US" sz="2800" dirty="0">
                <a:effectLst/>
                <a:latin typeface="NewCenturySchlbkLTStd"/>
              </a:rPr>
              <a:t>A measure of affinity of</a:t>
            </a:r>
            <a:endParaRPr lang="en-US" sz="2800" dirty="0">
              <a:latin typeface="NewCenturySchlbkLTStd"/>
            </a:endParaRPr>
          </a:p>
          <a:p>
            <a:r>
              <a:rPr lang="en-US" sz="2800" dirty="0">
                <a:effectLst/>
                <a:latin typeface="NewCenturySchlbkLTStd"/>
              </a:rPr>
              <a:t>enzyme for its substrate</a:t>
            </a:r>
            <a:endParaRPr lang="en-US" sz="2800" dirty="0"/>
          </a:p>
        </p:txBody>
      </p:sp>
    </p:spTree>
    <p:extLst>
      <p:ext uri="{BB962C8B-B14F-4D97-AF65-F5344CB8AC3E}">
        <p14:creationId xmlns:p14="http://schemas.microsoft.com/office/powerpoint/2010/main" val="184906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 name="Google Shape;197;p11">
            <a:extLst>
              <a:ext uri="{FF2B5EF4-FFF2-40B4-BE49-F238E27FC236}">
                <a16:creationId xmlns:a16="http://schemas.microsoft.com/office/drawing/2014/main" id="{B5680503-3A2F-8C4F-E464-7F05AA565CE7}"/>
              </a:ext>
            </a:extLst>
          </p:cNvPr>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dirty="0">
                <a:latin typeface="Helvetica Neue"/>
                <a:ea typeface="Helvetica Neue"/>
                <a:cs typeface="Helvetica Neue"/>
                <a:sym typeface="Helvetica Neue"/>
              </a:rPr>
              <a:t>Michaelis-Menten Kinetics</a:t>
            </a:r>
            <a:endParaRPr dirty="0"/>
          </a:p>
        </p:txBody>
      </p:sp>
      <p:sp>
        <p:nvSpPr>
          <p:cNvPr id="4" name="Google Shape;198;p11">
            <a:extLst>
              <a:ext uri="{FF2B5EF4-FFF2-40B4-BE49-F238E27FC236}">
                <a16:creationId xmlns:a16="http://schemas.microsoft.com/office/drawing/2014/main" id="{3A7D7EA6-70D7-ABDB-97B7-435686E369B4}"/>
              </a:ext>
            </a:extLst>
          </p:cNvPr>
          <p:cNvSpPr txBox="1">
            <a:spLocks noGrp="1"/>
          </p:cNvSpPr>
          <p:nvPr>
            <p:ph type="body" idx="1"/>
          </p:nvPr>
        </p:nvSpPr>
        <p:spPr>
          <a:xfrm>
            <a:off x="876300" y="4221248"/>
            <a:ext cx="11899900" cy="7636455"/>
          </a:xfrm>
          <a:prstGeom prst="rect">
            <a:avLst/>
          </a:prstGeom>
          <a:noFill/>
          <a:ln>
            <a:noFill/>
          </a:ln>
        </p:spPr>
        <p:txBody>
          <a:bodyPr spcFirstLastPara="1" wrap="square" lIns="45700" tIns="45700" rIns="45700" bIns="45700" anchor="t" anchorCtr="0">
            <a:normAutofit/>
          </a:bodyPr>
          <a:lstStyle/>
          <a:p>
            <a:pPr marL="0" marR="0" lvl="0" indent="0" rtl="0">
              <a:lnSpc>
                <a:spcPct val="100000"/>
              </a:lnSpc>
              <a:spcBef>
                <a:spcPts val="0"/>
              </a:spcBef>
              <a:spcAft>
                <a:spcPts val="0"/>
              </a:spcAft>
              <a:buClr>
                <a:srgbClr val="FFFFFF"/>
              </a:buClr>
              <a:buSzPts val="5500"/>
              <a:buFont typeface="Helvetica Neue"/>
              <a:buNone/>
            </a:pPr>
            <a:r>
              <a:rPr lang="en-US" sz="4000" dirty="0">
                <a:solidFill>
                  <a:srgbClr val="4E8BA3"/>
                </a:solidFill>
              </a:rPr>
              <a:t>Michaelian Enzymes</a:t>
            </a:r>
            <a:r>
              <a:rPr lang="en-US" sz="4000" b="0" dirty="0">
                <a:solidFill>
                  <a:srgbClr val="4E8BA3"/>
                </a:solidFill>
              </a:rPr>
              <a:t>: One substrate protein binds to one enzyme. </a:t>
            </a:r>
          </a:p>
          <a:p>
            <a:pPr marL="0" indent="0"/>
            <a:r>
              <a:rPr lang="en-US" sz="4000" dirty="0">
                <a:solidFill>
                  <a:srgbClr val="DD3D67"/>
                </a:solidFill>
              </a:rPr>
              <a:t>Cooperative Enzymes</a:t>
            </a:r>
            <a:r>
              <a:rPr lang="en-US" sz="4000" b="0" dirty="0">
                <a:solidFill>
                  <a:srgbClr val="DD3D67"/>
                </a:solidFill>
              </a:rPr>
              <a:t>: More than one substrate protein binds to an enzyme (often oligomeric enzymes), where binding of substrate to one subunit affects binding to the other subunits. </a:t>
            </a:r>
          </a:p>
          <a:p>
            <a:pPr marL="0" indent="0"/>
            <a:endParaRPr lang="en-US" sz="4000" b="0" dirty="0">
              <a:solidFill>
                <a:srgbClr val="DD3D67"/>
              </a:solidFill>
            </a:endParaRPr>
          </a:p>
          <a:p>
            <a:pPr marL="0" indent="0"/>
            <a:r>
              <a:rPr lang="en-US" sz="4000" b="0" dirty="0">
                <a:solidFill>
                  <a:srgbClr val="DD3D67"/>
                </a:solidFill>
              </a:rPr>
              <a:t>High cooperative enzymes result in:  </a:t>
            </a:r>
          </a:p>
          <a:p>
            <a:pPr marL="571500" indent="-571500">
              <a:buFont typeface="Wingdings" pitchFamily="2" charset="2"/>
              <a:buChar char="Ø"/>
            </a:pPr>
            <a:r>
              <a:rPr lang="en-US" sz="4000" b="0" dirty="0">
                <a:solidFill>
                  <a:srgbClr val="DD3D67"/>
                </a:solidFill>
              </a:rPr>
              <a:t>switch-like output </a:t>
            </a:r>
          </a:p>
          <a:p>
            <a:pPr marL="571500" indent="-571500">
              <a:buFont typeface="Wingdings" pitchFamily="2" charset="2"/>
              <a:buChar char="Ø"/>
            </a:pPr>
            <a:r>
              <a:rPr lang="en-US" sz="4000" b="0" dirty="0">
                <a:solidFill>
                  <a:srgbClr val="DD3D67"/>
                </a:solidFill>
              </a:rPr>
              <a:t>threshold in substrate concentration </a:t>
            </a:r>
          </a:p>
          <a:p>
            <a:pPr marL="571500" indent="-571500">
              <a:buFont typeface="Wingdings" pitchFamily="2" charset="2"/>
              <a:buChar char="Ø"/>
            </a:pPr>
            <a:r>
              <a:rPr lang="en-US" sz="4000" b="0" dirty="0">
                <a:solidFill>
                  <a:srgbClr val="DD3D67"/>
                </a:solidFill>
              </a:rPr>
              <a:t>specific substrate concentration range for activity</a:t>
            </a:r>
          </a:p>
          <a:p>
            <a:pPr marL="0" indent="0"/>
            <a:endParaRPr lang="en-US" sz="4000" b="0" dirty="0"/>
          </a:p>
        </p:txBody>
      </p:sp>
      <p:pic>
        <p:nvPicPr>
          <p:cNvPr id="11" name="Picture 10">
            <a:extLst>
              <a:ext uri="{FF2B5EF4-FFF2-40B4-BE49-F238E27FC236}">
                <a16:creationId xmlns:a16="http://schemas.microsoft.com/office/drawing/2014/main" id="{52B68F3A-BB04-FF25-6C8A-D19288A8D242}"/>
              </a:ext>
            </a:extLst>
          </p:cNvPr>
          <p:cNvPicPr>
            <a:picLocks noChangeAspect="1"/>
          </p:cNvPicPr>
          <p:nvPr/>
        </p:nvPicPr>
        <p:blipFill>
          <a:blip r:embed="rId3"/>
          <a:stretch>
            <a:fillRect/>
          </a:stretch>
        </p:blipFill>
        <p:spPr>
          <a:xfrm>
            <a:off x="16766070" y="4347292"/>
            <a:ext cx="6741630" cy="6558323"/>
          </a:xfrm>
          <a:prstGeom prst="rect">
            <a:avLst/>
          </a:prstGeom>
        </p:spPr>
      </p:pic>
      <p:grpSp>
        <p:nvGrpSpPr>
          <p:cNvPr id="25" name="Group 24">
            <a:extLst>
              <a:ext uri="{FF2B5EF4-FFF2-40B4-BE49-F238E27FC236}">
                <a16:creationId xmlns:a16="http://schemas.microsoft.com/office/drawing/2014/main" id="{679FF861-040D-3649-2ADB-2A9F6F8BBBA8}"/>
              </a:ext>
            </a:extLst>
          </p:cNvPr>
          <p:cNvGrpSpPr/>
          <p:nvPr/>
        </p:nvGrpSpPr>
        <p:grpSpPr>
          <a:xfrm>
            <a:off x="13583959" y="4006346"/>
            <a:ext cx="1971241" cy="2144733"/>
            <a:chOff x="13583959" y="2266033"/>
            <a:chExt cx="1971241" cy="2144733"/>
          </a:xfrm>
        </p:grpSpPr>
        <p:grpSp>
          <p:nvGrpSpPr>
            <p:cNvPr id="15" name="Group 14">
              <a:extLst>
                <a:ext uri="{FF2B5EF4-FFF2-40B4-BE49-F238E27FC236}">
                  <a16:creationId xmlns:a16="http://schemas.microsoft.com/office/drawing/2014/main" id="{988F1ED1-0642-ACA7-003A-C605209310BC}"/>
                </a:ext>
              </a:extLst>
            </p:cNvPr>
            <p:cNvGrpSpPr/>
            <p:nvPr/>
          </p:nvGrpSpPr>
          <p:grpSpPr>
            <a:xfrm>
              <a:off x="13583959" y="3054341"/>
              <a:ext cx="1333433" cy="1356425"/>
              <a:chOff x="13583959" y="3054341"/>
              <a:chExt cx="1333433" cy="1356425"/>
            </a:xfrm>
          </p:grpSpPr>
          <p:sp>
            <p:nvSpPr>
              <p:cNvPr id="12" name="Pie 11">
                <a:extLst>
                  <a:ext uri="{FF2B5EF4-FFF2-40B4-BE49-F238E27FC236}">
                    <a16:creationId xmlns:a16="http://schemas.microsoft.com/office/drawing/2014/main" id="{338BDE14-DCFE-5F28-07BD-5100C7C6A656}"/>
                  </a:ext>
                </a:extLst>
              </p:cNvPr>
              <p:cNvSpPr/>
              <p:nvPr/>
            </p:nvSpPr>
            <p:spPr>
              <a:xfrm>
                <a:off x="13583959" y="3054341"/>
                <a:ext cx="914400" cy="914400"/>
              </a:xfrm>
              <a:prstGeom prst="pie">
                <a:avLst/>
              </a:prstGeom>
              <a:solidFill>
                <a:srgbClr val="4E8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B8887577-0FD7-D2B4-F62A-2BCA1C4F5DB8}"/>
                  </a:ext>
                </a:extLst>
              </p:cNvPr>
              <p:cNvSpPr/>
              <p:nvPr/>
            </p:nvSpPr>
            <p:spPr>
              <a:xfrm>
                <a:off x="14002992" y="3496366"/>
                <a:ext cx="914400" cy="914400"/>
              </a:xfrm>
              <a:prstGeom prst="ellipse">
                <a:avLst/>
              </a:prstGeom>
              <a:solidFill>
                <a:srgbClr val="4E8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DAEA753-D152-41D7-986B-8FD91D73D388}"/>
                </a:ext>
              </a:extLst>
            </p:cNvPr>
            <p:cNvSpPr/>
            <p:nvPr/>
          </p:nvSpPr>
          <p:spPr>
            <a:xfrm>
              <a:off x="14105073" y="3028205"/>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7A0DC0-3C8E-B300-3490-D59920946064}"/>
                </a:ext>
              </a:extLst>
            </p:cNvPr>
            <p:cNvSpPr/>
            <p:nvPr/>
          </p:nvSpPr>
          <p:spPr>
            <a:xfrm>
              <a:off x="15125973" y="2625114"/>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BE2E056-DB44-E307-3899-A189F29C0ABF}"/>
                </a:ext>
              </a:extLst>
            </p:cNvPr>
            <p:cNvSpPr/>
            <p:nvPr/>
          </p:nvSpPr>
          <p:spPr>
            <a:xfrm>
              <a:off x="14414670" y="2266033"/>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ECA51FF-4E7B-FCEE-FEDC-0DDDDBC4EA9A}"/>
              </a:ext>
            </a:extLst>
          </p:cNvPr>
          <p:cNvGrpSpPr/>
          <p:nvPr/>
        </p:nvGrpSpPr>
        <p:grpSpPr>
          <a:xfrm>
            <a:off x="13797102" y="7490873"/>
            <a:ext cx="1971241" cy="1825408"/>
            <a:chOff x="13797102" y="5750560"/>
            <a:chExt cx="1971241" cy="1825408"/>
          </a:xfrm>
        </p:grpSpPr>
        <p:sp>
          <p:nvSpPr>
            <p:cNvPr id="19" name="Pie 18">
              <a:extLst>
                <a:ext uri="{FF2B5EF4-FFF2-40B4-BE49-F238E27FC236}">
                  <a16:creationId xmlns:a16="http://schemas.microsoft.com/office/drawing/2014/main" id="{DE42FA9B-9957-C343-043B-5780E96A093B}"/>
                </a:ext>
              </a:extLst>
            </p:cNvPr>
            <p:cNvSpPr/>
            <p:nvPr/>
          </p:nvSpPr>
          <p:spPr>
            <a:xfrm>
              <a:off x="13797102" y="6179787"/>
              <a:ext cx="914400" cy="914400"/>
            </a:xfrm>
            <a:prstGeom prst="pie">
              <a:avLst/>
            </a:prstGeom>
            <a:solidFill>
              <a:srgbClr val="DD3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4AA34B1A-6AA5-5E5D-9599-D6D3F0411C95}"/>
                </a:ext>
              </a:extLst>
            </p:cNvPr>
            <p:cNvSpPr/>
            <p:nvPr/>
          </p:nvSpPr>
          <p:spPr>
            <a:xfrm>
              <a:off x="14318216" y="6153651"/>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E9E641-8B67-6C28-5DA6-6CE89C56D0AC}"/>
                </a:ext>
              </a:extLst>
            </p:cNvPr>
            <p:cNvSpPr/>
            <p:nvPr/>
          </p:nvSpPr>
          <p:spPr>
            <a:xfrm>
              <a:off x="15339116" y="5750560"/>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6ECCE63-E0E7-6002-EE6C-EDB1DE5642A5}"/>
                </a:ext>
              </a:extLst>
            </p:cNvPr>
            <p:cNvSpPr/>
            <p:nvPr/>
          </p:nvSpPr>
          <p:spPr>
            <a:xfrm>
              <a:off x="14725821" y="6664959"/>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e 23">
              <a:extLst>
                <a:ext uri="{FF2B5EF4-FFF2-40B4-BE49-F238E27FC236}">
                  <a16:creationId xmlns:a16="http://schemas.microsoft.com/office/drawing/2014/main" id="{E384E35E-3A60-977B-A98C-5550ADB2E3E3}"/>
                </a:ext>
              </a:extLst>
            </p:cNvPr>
            <p:cNvSpPr/>
            <p:nvPr/>
          </p:nvSpPr>
          <p:spPr>
            <a:xfrm>
              <a:off x="14255891" y="6661568"/>
              <a:ext cx="914400" cy="914400"/>
            </a:xfrm>
            <a:prstGeom prst="pie">
              <a:avLst/>
            </a:prstGeom>
            <a:solidFill>
              <a:srgbClr val="DD3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48439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1"/>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dirty="0">
                <a:latin typeface="Helvetica Neue"/>
                <a:ea typeface="Helvetica Neue"/>
                <a:cs typeface="Helvetica Neue"/>
                <a:sym typeface="Helvetica Neue"/>
              </a:rPr>
              <a:t>Michaelis-Menten Kinetics</a:t>
            </a:r>
            <a:endParaRPr dirty="0"/>
          </a:p>
        </p:txBody>
      </p:sp>
      <p:sp>
        <p:nvSpPr>
          <p:cNvPr id="198" name="Google Shape;198;p11"/>
          <p:cNvSpPr txBox="1">
            <a:spLocks noGrp="1"/>
          </p:cNvSpPr>
          <p:nvPr>
            <p:ph type="body" idx="1"/>
          </p:nvPr>
        </p:nvSpPr>
        <p:spPr>
          <a:xfrm>
            <a:off x="1856777" y="5614153"/>
            <a:ext cx="5736446" cy="1860005"/>
          </a:xfrm>
          <a:prstGeom prst="rect">
            <a:avLst/>
          </a:prstGeom>
          <a:noFill/>
          <a:ln>
            <a:noFill/>
          </a:ln>
        </p:spPr>
        <p:txBody>
          <a:bodyPr spcFirstLastPara="1" wrap="square" lIns="45700" tIns="45700" rIns="45700" bIns="45700" anchor="t" anchorCtr="0">
            <a:normAutofit/>
          </a:bodyPr>
          <a:lstStyle/>
          <a:p>
            <a:pPr marL="0" marR="0" lvl="0" indent="0" algn="ctr" rtl="0">
              <a:lnSpc>
                <a:spcPct val="100000"/>
              </a:lnSpc>
              <a:spcBef>
                <a:spcPts val="0"/>
              </a:spcBef>
              <a:spcAft>
                <a:spcPts val="0"/>
              </a:spcAft>
              <a:buClr>
                <a:srgbClr val="FFFFFF"/>
              </a:buClr>
              <a:buSzPts val="5500"/>
              <a:buFont typeface="Helvetica Neue"/>
              <a:buNone/>
            </a:pPr>
            <a:r>
              <a:rPr lang="en-US" sz="4000" b="0" dirty="0"/>
              <a:t>conservation of mass, and mass action kinetics</a:t>
            </a:r>
          </a:p>
        </p:txBody>
      </p:sp>
      <p:pic>
        <p:nvPicPr>
          <p:cNvPr id="6" name="Picture 5">
            <a:extLst>
              <a:ext uri="{FF2B5EF4-FFF2-40B4-BE49-F238E27FC236}">
                <a16:creationId xmlns:a16="http://schemas.microsoft.com/office/drawing/2014/main" id="{16B3BF2E-B5E8-5697-F913-65F1BA8EE7A6}"/>
              </a:ext>
            </a:extLst>
          </p:cNvPr>
          <p:cNvPicPr>
            <a:picLocks noChangeAspect="1"/>
          </p:cNvPicPr>
          <p:nvPr/>
        </p:nvPicPr>
        <p:blipFill>
          <a:blip r:embed="rId3"/>
          <a:stretch>
            <a:fillRect/>
          </a:stretch>
        </p:blipFill>
        <p:spPr>
          <a:xfrm>
            <a:off x="952500" y="7207867"/>
            <a:ext cx="7957750" cy="4832350"/>
          </a:xfrm>
          <a:prstGeom prst="rect">
            <a:avLst/>
          </a:prstGeom>
        </p:spPr>
      </p:pic>
      <p:pic>
        <p:nvPicPr>
          <p:cNvPr id="7" name="Picture 6">
            <a:extLst>
              <a:ext uri="{FF2B5EF4-FFF2-40B4-BE49-F238E27FC236}">
                <a16:creationId xmlns:a16="http://schemas.microsoft.com/office/drawing/2014/main" id="{63724913-04E5-4A3D-15A0-966844AD9AEC}"/>
              </a:ext>
            </a:extLst>
          </p:cNvPr>
          <p:cNvPicPr>
            <a:picLocks noChangeAspect="1"/>
          </p:cNvPicPr>
          <p:nvPr/>
        </p:nvPicPr>
        <p:blipFill>
          <a:blip r:embed="rId4"/>
          <a:stretch>
            <a:fillRect/>
          </a:stretch>
        </p:blipFill>
        <p:spPr>
          <a:xfrm>
            <a:off x="1898085" y="3734336"/>
            <a:ext cx="6149196" cy="173355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DE121F-8B07-AB71-65EA-9A0DB88C4FB9}"/>
                  </a:ext>
                </a:extLst>
              </p:cNvPr>
              <p:cNvSpPr txBox="1"/>
              <p:nvPr/>
            </p:nvSpPr>
            <p:spPr>
              <a:xfrm>
                <a:off x="9305327" y="2388850"/>
                <a:ext cx="15189200" cy="10976595"/>
              </a:xfrm>
              <a:prstGeom prst="rect">
                <a:avLst/>
              </a:prstGeom>
              <a:noFill/>
            </p:spPr>
            <p:txBody>
              <a:bodyPr wrap="square">
                <a:spAutoFit/>
              </a:bodyPr>
              <a:lstStyle/>
              <a:p>
                <a:pPr marL="0" lvl="0" indent="0"/>
                <a14:m>
                  <m:oMathPara xmlns:m="http://schemas.openxmlformats.org/officeDocument/2006/math">
                    <m:oMathParaPr>
                      <m:jc m:val="left"/>
                    </m:oMathParaPr>
                    <m:oMath xmlns:m="http://schemas.openxmlformats.org/officeDocument/2006/math">
                      <m:r>
                        <a:rPr lang="en-US" sz="4600" b="0" i="1" dirty="0" smtClean="0">
                          <a:solidFill>
                            <a:schemeClr val="accent1"/>
                          </a:solidFill>
                          <a:latin typeface="Cambria Math" panose="02040503050406030204" pitchFamily="18" charset="0"/>
                        </a:rPr>
                        <m:t>𝐸𝑞</m:t>
                      </m:r>
                      <m:r>
                        <a:rPr lang="en-US" sz="4600" b="0" i="1" dirty="0" smtClean="0">
                          <a:solidFill>
                            <a:schemeClr val="accent1"/>
                          </a:solidFill>
                          <a:latin typeface="Cambria Math" panose="02040503050406030204" pitchFamily="18" charset="0"/>
                        </a:rPr>
                        <m:t>1+</m:t>
                      </m:r>
                      <m:r>
                        <a:rPr lang="en-US" sz="4600" b="0" i="1" dirty="0" smtClean="0">
                          <a:solidFill>
                            <a:schemeClr val="accent1"/>
                          </a:solidFill>
                          <a:latin typeface="Cambria Math" panose="02040503050406030204" pitchFamily="18" charset="0"/>
                        </a:rPr>
                        <m:t>𝐸𝑞</m:t>
                      </m:r>
                      <m:r>
                        <a:rPr lang="en-US" sz="4600" b="0" i="1" dirty="0" smtClean="0">
                          <a:solidFill>
                            <a:schemeClr val="accent1"/>
                          </a:solidFill>
                          <a:latin typeface="Cambria Math" panose="02040503050406030204" pitchFamily="18" charset="0"/>
                        </a:rPr>
                        <m:t>3:     </m:t>
                      </m:r>
                      <m:d>
                        <m:dPr>
                          <m:ctrlPr>
                            <a:rPr lang="en-US" sz="4600" b="0" i="1" dirty="0" smtClean="0">
                              <a:solidFill>
                                <a:schemeClr val="bg1">
                                  <a:lumMod val="95000"/>
                                </a:schemeClr>
                              </a:solidFill>
                              <a:latin typeface="Cambria Math" panose="02040503050406030204" pitchFamily="18" charset="0"/>
                            </a:rPr>
                          </m:ctrlPr>
                        </m:dPr>
                        <m:e>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m:t>
                              </m:r>
                            </m:e>
                          </m:d>
                          <m:r>
                            <a:rPr lang="en-US" sz="4600" b="0" i="1" dirty="0" smtClean="0">
                              <a:solidFill>
                                <a:schemeClr val="bg1">
                                  <a:lumMod val="95000"/>
                                </a:schemeClr>
                              </a:solidFill>
                              <a:latin typeface="Cambria Math" panose="02040503050406030204" pitchFamily="18" charset="0"/>
                            </a:rPr>
                            <m:t>+</m:t>
                          </m:r>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𝐸𝑆</m:t>
                              </m:r>
                            </m:e>
                          </m:d>
                          <m:r>
                            <a:rPr lang="en-US" sz="4600" b="0" i="1" dirty="0" smtClean="0">
                              <a:solidFill>
                                <a:schemeClr val="bg1">
                                  <a:lumMod val="95000"/>
                                </a:schemeClr>
                              </a:solidFill>
                              <a:latin typeface="Cambria Math" panose="02040503050406030204" pitchFamily="18" charset="0"/>
                            </a:rPr>
                            <m:t>= </m:t>
                          </m:r>
                          <m:r>
                            <a:rPr lang="en-US" sz="4600" b="0" i="1" dirty="0" smtClean="0">
                              <a:solidFill>
                                <a:schemeClr val="bg1">
                                  <a:lumMod val="95000"/>
                                </a:schemeClr>
                              </a:solidFill>
                              <a:latin typeface="Cambria Math" panose="02040503050406030204" pitchFamily="18" charset="0"/>
                            </a:rPr>
                            <m:t>𝐸</m:t>
                          </m:r>
                          <m:r>
                            <a:rPr lang="en-US" sz="4600" b="0" i="1" baseline="-25000" dirty="0" smtClean="0">
                              <a:solidFill>
                                <a:schemeClr val="bg1">
                                  <a:lumMod val="95000"/>
                                </a:schemeClr>
                              </a:solidFill>
                              <a:latin typeface="Cambria Math" panose="02040503050406030204" pitchFamily="18" charset="0"/>
                            </a:rPr>
                            <m:t>0 </m:t>
                          </m:r>
                        </m:e>
                      </m:d>
                      <m:r>
                        <m:rPr>
                          <m:nor/>
                        </m:rPr>
                        <a:rPr lang="en-US" sz="4600" b="0" i="1" dirty="0" smtClean="0">
                          <a:solidFill>
                            <a:schemeClr val="bg1">
                              <a:lumMod val="95000"/>
                            </a:schemeClr>
                          </a:solidFill>
                        </a:rPr>
                        <m:t> </m:t>
                      </m:r>
                      <m:r>
                        <m:rPr>
                          <m:nor/>
                        </m:rPr>
                        <a:rPr lang="en-US" sz="4600" b="0" i="1" dirty="0" smtClean="0">
                          <a:solidFill>
                            <a:schemeClr val="accent1"/>
                          </a:solidFill>
                        </a:rPr>
                        <m:t>where</m:t>
                      </m:r>
                      <m:r>
                        <m:rPr>
                          <m:nor/>
                        </m:rPr>
                        <a:rPr lang="en-US" sz="4600" b="0" i="1" dirty="0" smtClean="0">
                          <a:solidFill>
                            <a:schemeClr val="bg1">
                              <a:lumMod val="95000"/>
                            </a:schemeClr>
                          </a:solidFill>
                        </a:rPr>
                        <m:t> </m:t>
                      </m:r>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𝐸</m:t>
                          </m:r>
                        </m:e>
                      </m:d>
                      <m:r>
                        <a:rPr lang="en-US" sz="4600" i="1" baseline="-25000" dirty="0">
                          <a:solidFill>
                            <a:schemeClr val="bg1">
                              <a:lumMod val="95000"/>
                            </a:schemeClr>
                          </a:solidFill>
                          <a:latin typeface="Cambria Math" panose="02040503050406030204" pitchFamily="18" charset="0"/>
                        </a:rPr>
                        <m:t>𝑡</m:t>
                      </m:r>
                      <m:r>
                        <a:rPr lang="en-US" sz="4600" i="1" baseline="-25000" dirty="0">
                          <a:solidFill>
                            <a:schemeClr val="bg1">
                              <a:lumMod val="95000"/>
                            </a:schemeClr>
                          </a:solidFill>
                          <a:latin typeface="Cambria Math" panose="02040503050406030204" pitchFamily="18" charset="0"/>
                        </a:rPr>
                        <m:t>=0=</m:t>
                      </m:r>
                      <m:r>
                        <a:rPr lang="en-US" sz="4600" b="0" i="1" dirty="0" smtClean="0">
                          <a:solidFill>
                            <a:schemeClr val="bg1">
                              <a:lumMod val="95000"/>
                            </a:schemeClr>
                          </a:solidFill>
                          <a:latin typeface="Cambria Math" panose="02040503050406030204" pitchFamily="18" charset="0"/>
                        </a:rPr>
                        <m:t>𝐸</m:t>
                      </m:r>
                      <m:r>
                        <a:rPr lang="en-US" sz="4600" i="1" baseline="-25000" dirty="0">
                          <a:solidFill>
                            <a:schemeClr val="bg1">
                              <a:lumMod val="95000"/>
                            </a:schemeClr>
                          </a:solidFill>
                          <a:latin typeface="Cambria Math" panose="02040503050406030204" pitchFamily="18" charset="0"/>
                        </a:rPr>
                        <m:t>0</m:t>
                      </m:r>
                      <m:r>
                        <m:rPr>
                          <m:nor/>
                        </m:rPr>
                        <a:rPr lang="en-US" sz="4600" i="1" dirty="0">
                          <a:solidFill>
                            <a:schemeClr val="bg1">
                              <a:lumMod val="95000"/>
                            </a:schemeClr>
                          </a:solidFill>
                        </a:rPr>
                        <m:t> </m:t>
                      </m:r>
                    </m:oMath>
                  </m:oMathPara>
                </a14:m>
                <a:endParaRPr lang="en-US" sz="4600" i="1" dirty="0">
                  <a:solidFill>
                    <a:schemeClr val="bg1">
                      <a:lumMod val="95000"/>
                    </a:schemeClr>
                  </a:solidFill>
                </a:endParaRPr>
              </a:p>
              <a:p>
                <a:pPr marL="0" lvl="0" indent="0"/>
                <a14:m>
                  <m:oMathPara xmlns:m="http://schemas.openxmlformats.org/officeDocument/2006/math">
                    <m:oMathParaPr>
                      <m:jc m:val="left"/>
                    </m:oMathParaPr>
                    <m:oMath xmlns:m="http://schemas.openxmlformats.org/officeDocument/2006/math">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m:t>
                          </m:r>
                        </m:e>
                      </m:d>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𝐸</m:t>
                      </m:r>
                      <m:r>
                        <a:rPr lang="en-US" sz="4600" b="0" i="1" baseline="-25000" dirty="0" smtClean="0">
                          <a:solidFill>
                            <a:schemeClr val="bg1">
                              <a:lumMod val="95000"/>
                            </a:schemeClr>
                          </a:solidFill>
                          <a:latin typeface="Cambria Math" panose="02040503050406030204" pitchFamily="18" charset="0"/>
                        </a:rPr>
                        <m:t>0</m:t>
                      </m:r>
                      <m:r>
                        <a:rPr lang="en-US" sz="4600" i="1" dirty="0">
                          <a:solidFill>
                            <a:schemeClr val="bg1">
                              <a:lumMod val="95000"/>
                            </a:schemeClr>
                          </a:solidFill>
                          <a:latin typeface="Cambria Math" panose="02040503050406030204" pitchFamily="18" charset="0"/>
                        </a:rPr>
                        <m:t>−</m:t>
                      </m:r>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𝐸𝑆</m:t>
                          </m:r>
                        </m:e>
                      </m:d>
                      <m:r>
                        <a:rPr lang="en-US" sz="4600" b="0" i="1" dirty="0" smtClean="0">
                          <a:solidFill>
                            <a:schemeClr val="bg1">
                              <a:lumMod val="95000"/>
                            </a:schemeClr>
                          </a:solidFill>
                          <a:latin typeface="Cambria Math" panose="02040503050406030204" pitchFamily="18" charset="0"/>
                        </a:rPr>
                        <m:t>,  </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𝐸</m:t>
                          </m:r>
                        </m:e>
                        <m:sub>
                          <m:r>
                            <a:rPr lang="en-US" sz="4600" b="0" i="1" dirty="0" smtClean="0">
                              <a:solidFill>
                                <a:schemeClr val="bg1">
                                  <a:lumMod val="95000"/>
                                </a:schemeClr>
                              </a:solidFill>
                              <a:latin typeface="Cambria Math" panose="02040503050406030204" pitchFamily="18" charset="0"/>
                            </a:rPr>
                            <m:t>0</m:t>
                          </m:r>
                        </m:sub>
                      </m:sSub>
                      <m:r>
                        <a:rPr lang="en-US" sz="4600" b="0" i="1" dirty="0" smtClean="0">
                          <a:solidFill>
                            <a:schemeClr val="bg1">
                              <a:lumMod val="95000"/>
                            </a:schemeClr>
                          </a:solidFill>
                          <a:latin typeface="Cambria Math" panose="02040503050406030204" pitchFamily="18" charset="0"/>
                        </a:rPr>
                        <m:t> </m:t>
                      </m:r>
                      <m:r>
                        <a:rPr lang="en-US" sz="4600" b="0" i="1" dirty="0" smtClean="0">
                          <a:solidFill>
                            <a:schemeClr val="bg1">
                              <a:lumMod val="95000"/>
                            </a:schemeClr>
                          </a:solidFill>
                          <a:latin typeface="Cambria Math" panose="02040503050406030204" pitchFamily="18" charset="0"/>
                        </a:rPr>
                        <m:t>𝑖𝑠</m:t>
                      </m:r>
                      <m:r>
                        <a:rPr lang="en-US" sz="4600" b="0" i="1" dirty="0" smtClean="0">
                          <a:solidFill>
                            <a:schemeClr val="bg1">
                              <a:lumMod val="95000"/>
                            </a:schemeClr>
                          </a:solidFill>
                          <a:latin typeface="Cambria Math" panose="02040503050406030204" pitchFamily="18" charset="0"/>
                        </a:rPr>
                        <m:t> </m:t>
                      </m:r>
                      <m:r>
                        <a:rPr lang="en-US" sz="4600" b="0" i="1" dirty="0" smtClean="0">
                          <a:solidFill>
                            <a:schemeClr val="bg1">
                              <a:lumMod val="95000"/>
                            </a:schemeClr>
                          </a:solidFill>
                          <a:latin typeface="Cambria Math" panose="02040503050406030204" pitchFamily="18" charset="0"/>
                        </a:rPr>
                        <m:t>𝑡h𝑒</m:t>
                      </m:r>
                      <m:r>
                        <a:rPr lang="en-US" sz="4600" b="0" i="1" dirty="0" smtClean="0">
                          <a:solidFill>
                            <a:schemeClr val="bg1">
                              <a:lumMod val="95000"/>
                            </a:schemeClr>
                          </a:solidFill>
                          <a:latin typeface="Cambria Math" panose="02040503050406030204" pitchFamily="18" charset="0"/>
                        </a:rPr>
                        <m:t> </m:t>
                      </m:r>
                      <m:r>
                        <a:rPr lang="en-US" sz="4600" b="0" i="1" dirty="0" smtClean="0">
                          <a:solidFill>
                            <a:schemeClr val="bg1">
                              <a:lumMod val="95000"/>
                            </a:schemeClr>
                          </a:solidFill>
                          <a:latin typeface="Cambria Math" panose="02040503050406030204" pitchFamily="18" charset="0"/>
                        </a:rPr>
                        <m:t>𝑡𝑜𝑡𝑎𝑙</m:t>
                      </m:r>
                      <m:r>
                        <a:rPr lang="en-US" sz="4600" b="0" i="1" dirty="0" smtClean="0">
                          <a:solidFill>
                            <a:schemeClr val="bg1">
                              <a:lumMod val="95000"/>
                            </a:schemeClr>
                          </a:solidFill>
                          <a:latin typeface="Cambria Math" panose="02040503050406030204" pitchFamily="18" charset="0"/>
                        </a:rPr>
                        <m:t> </m:t>
                      </m:r>
                      <m:r>
                        <a:rPr lang="en-US" sz="4600" b="0" i="1" dirty="0" smtClean="0">
                          <a:solidFill>
                            <a:schemeClr val="bg1">
                              <a:lumMod val="95000"/>
                            </a:schemeClr>
                          </a:solidFill>
                          <a:latin typeface="Cambria Math" panose="02040503050406030204" pitchFamily="18" charset="0"/>
                        </a:rPr>
                        <m:t>𝑎𝑣𝑖𝑙𝑎𝑏𝑙𝑒</m:t>
                      </m:r>
                      <m:r>
                        <a:rPr lang="en-US" sz="4600" b="0" i="1" dirty="0" smtClean="0">
                          <a:solidFill>
                            <a:schemeClr val="bg1">
                              <a:lumMod val="95000"/>
                            </a:schemeClr>
                          </a:solidFill>
                          <a:latin typeface="Cambria Math" panose="02040503050406030204" pitchFamily="18" charset="0"/>
                        </a:rPr>
                        <m:t> </m:t>
                      </m:r>
                      <m:r>
                        <a:rPr lang="en-US" sz="4600" b="0" i="1" dirty="0" smtClean="0">
                          <a:solidFill>
                            <a:schemeClr val="bg1">
                              <a:lumMod val="95000"/>
                            </a:schemeClr>
                          </a:solidFill>
                          <a:latin typeface="Cambria Math" panose="02040503050406030204" pitchFamily="18" charset="0"/>
                        </a:rPr>
                        <m:t>𝑒𝑛𝑧𝑦𝑚𝑒</m:t>
                      </m:r>
                      <m:r>
                        <a:rPr lang="en-US" sz="4600" b="0" i="1" dirty="0" smtClean="0">
                          <a:solidFill>
                            <a:schemeClr val="bg1">
                              <a:lumMod val="95000"/>
                            </a:schemeClr>
                          </a:solidFill>
                          <a:latin typeface="Cambria Math" panose="02040503050406030204" pitchFamily="18" charset="0"/>
                        </a:rPr>
                        <m:t>.</m:t>
                      </m:r>
                    </m:oMath>
                  </m:oMathPara>
                </a14:m>
                <a:endParaRPr lang="en-US" sz="4600" b="0" i="1" dirty="0">
                  <a:solidFill>
                    <a:schemeClr val="bg1">
                      <a:lumMod val="95000"/>
                    </a:schemeClr>
                  </a:solidFill>
                  <a:latin typeface="Arial" panose="020B0604020202020204" pitchFamily="34" charset="0"/>
                  <a:cs typeface="Arial" panose="020B0604020202020204" pitchFamily="34" charset="0"/>
                </a:endParaRPr>
              </a:p>
              <a:p>
                <a:r>
                  <a:rPr lang="en-US" sz="4600" b="0" i="1" dirty="0">
                    <a:solidFill>
                      <a:schemeClr val="accent1"/>
                    </a:solidFill>
                  </a:rPr>
                  <a:t>[ES] at quasi-steady-state is constant,</a:t>
                </a:r>
                <a:r>
                  <a:rPr lang="en-US" sz="4600" b="0" i="1" dirty="0">
                    <a:solidFill>
                      <a:schemeClr val="bg1">
                        <a:lumMod val="95000"/>
                      </a:schemeClr>
                    </a:solidFill>
                  </a:rPr>
                  <a:t>  </a:t>
                </a:r>
                <a14:m>
                  <m:oMath xmlns:m="http://schemas.openxmlformats.org/officeDocument/2006/math">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d>
                          <m:dPr>
                            <m:begChr m:val="["/>
                            <m:endChr m:val="]"/>
                            <m:ctrlPr>
                              <a:rPr lang="en-US" sz="4600" b="0" i="1" dirty="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m:t>
                            </m:r>
                            <m:r>
                              <a:rPr lang="en-US" sz="4600" b="0" i="1" dirty="0">
                                <a:solidFill>
                                  <a:schemeClr val="bg1">
                                    <a:lumMod val="95000"/>
                                  </a:schemeClr>
                                </a:solidFill>
                                <a:latin typeface="Cambria Math" panose="02040503050406030204" pitchFamily="18" charset="0"/>
                              </a:rPr>
                              <m:t>𝑆</m:t>
                            </m:r>
                          </m:e>
                        </m:d>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=0</m:t>
                    </m:r>
                  </m:oMath>
                </a14:m>
                <a:endParaRPr lang="en-US" sz="4600" b="0" i="1" dirty="0">
                  <a:solidFill>
                    <a:schemeClr val="bg1">
                      <a:lumMod val="95000"/>
                    </a:schemeClr>
                  </a:solidFill>
                </a:endParaRPr>
              </a:p>
              <a:p>
                <a:pPr>
                  <a:lnSpc>
                    <a:spcPct val="150000"/>
                  </a:lnSpc>
                </a:pPr>
                <a14:m>
                  <m:oMathPara xmlns:m="http://schemas.openxmlformats.org/officeDocument/2006/math">
                    <m:oMathParaPr>
                      <m:jc m:val="left"/>
                    </m:oMathParaPr>
                    <m:oMath xmlns:m="http://schemas.openxmlformats.org/officeDocument/2006/math">
                      <m:r>
                        <a:rPr lang="en-US" sz="4600" b="0" i="1" dirty="0" smtClean="0">
                          <a:solidFill>
                            <a:schemeClr val="accent1"/>
                          </a:solidFill>
                          <a:latin typeface="Cambria Math" panose="02040503050406030204" pitchFamily="18" charset="0"/>
                        </a:rPr>
                        <m:t>𝐸𝑞</m:t>
                      </m:r>
                      <m:r>
                        <a:rPr lang="en-US" sz="4600" b="0" i="1" dirty="0" smtClean="0">
                          <a:solidFill>
                            <a:schemeClr val="accent1"/>
                          </a:solidFill>
                          <a:latin typeface="Cambria Math" panose="02040503050406030204" pitchFamily="18" charset="0"/>
                        </a:rPr>
                        <m:t>3=0:   </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m:t>
                          </m:r>
                        </m:e>
                      </m:d>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r>
                        <a:rPr lang="en-US" sz="4600" b="0" i="1" dirty="0" smtClean="0">
                          <a:solidFill>
                            <a:schemeClr val="bg1">
                              <a:lumMod val="95000"/>
                            </a:schemeClr>
                          </a:solidFill>
                          <a:latin typeface="Cambria Math" panose="02040503050406030204" pitchFamily="18" charset="0"/>
                        </a:rPr>
                        <m:t>=</m:t>
                      </m:r>
                      <m:d>
                        <m:dPr>
                          <m:ctrlPr>
                            <a:rPr lang="en-US" sz="4600" b="0" i="1" dirty="0" smtClean="0">
                              <a:solidFill>
                                <a:schemeClr val="bg1">
                                  <a:lumMod val="95000"/>
                                </a:schemeClr>
                              </a:solidFill>
                              <a:latin typeface="Cambria Math" panose="02040503050406030204" pitchFamily="18" charset="0"/>
                            </a:rPr>
                          </m:ctrlPr>
                        </m:dPr>
                        <m:e>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𝑟</m:t>
                              </m:r>
                            </m:sub>
                          </m:sSub>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𝑐𝑎𝑡</m:t>
                              </m:r>
                            </m:sub>
                          </m:sSub>
                        </m:e>
                      </m:d>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𝐸𝑆</m:t>
                          </m:r>
                        </m:e>
                      </m:d>
                    </m:oMath>
                  </m:oMathPara>
                </a14:m>
                <a:endParaRPr lang="en-US" sz="4600" b="0" i="1" dirty="0">
                  <a:solidFill>
                    <a:schemeClr val="bg1">
                      <a:lumMod val="95000"/>
                    </a:schemeClr>
                  </a:solidFill>
                </a:endParaRPr>
              </a:p>
              <a:p>
                <a:pPr>
                  <a:lnSpc>
                    <a:spcPct val="150000"/>
                  </a:lnSpc>
                </a:pPr>
                <a14:m>
                  <m:oMathPara xmlns:m="http://schemas.openxmlformats.org/officeDocument/2006/math">
                    <m:oMathParaPr>
                      <m:jc m:val="left"/>
                    </m:oMathParaPr>
                    <m:oMath xmlns:m="http://schemas.openxmlformats.org/officeDocument/2006/math">
                      <m:r>
                        <m:rPr>
                          <m:sty m:val="p"/>
                        </m:rPr>
                        <a:rPr lang="en-US" sz="4600" i="1" dirty="0" smtClean="0">
                          <a:solidFill>
                            <a:schemeClr val="accent1"/>
                          </a:solidFill>
                          <a:latin typeface="Cambria Math" panose="02040503050406030204" pitchFamily="18" charset="0"/>
                        </a:rPr>
                        <m:t>S</m:t>
                      </m:r>
                      <m:r>
                        <m:rPr>
                          <m:nor/>
                        </m:rPr>
                        <a:rPr lang="en-US" sz="4600" i="1" dirty="0">
                          <a:solidFill>
                            <a:schemeClr val="accent1"/>
                          </a:solidFill>
                        </a:rPr>
                        <m:t>u</m:t>
                      </m:r>
                      <m:r>
                        <m:rPr>
                          <m:nor/>
                        </m:rPr>
                        <a:rPr lang="en-US" sz="4600" b="0" i="1" dirty="0" smtClean="0">
                          <a:solidFill>
                            <a:schemeClr val="accent1"/>
                          </a:solidFill>
                        </a:rPr>
                        <m:t>b</m:t>
                      </m:r>
                      <m:r>
                        <m:rPr>
                          <m:nor/>
                        </m:rPr>
                        <a:rPr lang="en-US" sz="4600" b="0" i="1" dirty="0" smtClean="0">
                          <a:solidFill>
                            <a:schemeClr val="accent1"/>
                          </a:solidFill>
                        </a:rPr>
                        <m:t> </m:t>
                      </m:r>
                      <m:r>
                        <m:rPr>
                          <m:nor/>
                        </m:rPr>
                        <a:rPr lang="en-US" sz="4600" b="0" i="1" dirty="0" smtClean="0">
                          <a:solidFill>
                            <a:schemeClr val="accent1"/>
                          </a:solidFill>
                        </a:rPr>
                        <m:t>for</m:t>
                      </m:r>
                      <m:r>
                        <a:rPr lang="en-US" sz="4600" b="0" i="1" dirty="0" smtClean="0">
                          <a:solidFill>
                            <a:schemeClr val="accent1"/>
                          </a:solidFill>
                          <a:latin typeface="Cambria Math" panose="02040503050406030204" pitchFamily="18" charset="0"/>
                        </a:rPr>
                        <m:t> </m:t>
                      </m:r>
                      <m:d>
                        <m:dPr>
                          <m:begChr m:val="["/>
                          <m:endChr m:val="]"/>
                          <m:ctrlPr>
                            <a:rPr lang="en-US" sz="4600" b="0" i="1" dirty="0" smtClean="0">
                              <a:solidFill>
                                <a:schemeClr val="accent1"/>
                              </a:solidFill>
                              <a:latin typeface="Cambria Math" panose="02040503050406030204" pitchFamily="18" charset="0"/>
                            </a:rPr>
                          </m:ctrlPr>
                        </m:dPr>
                        <m:e>
                          <m:r>
                            <a:rPr lang="en-US" sz="4600" b="0" i="1" dirty="0" smtClean="0">
                              <a:solidFill>
                                <a:schemeClr val="accent1"/>
                              </a:solidFill>
                              <a:latin typeface="Cambria Math" panose="02040503050406030204" pitchFamily="18" charset="0"/>
                            </a:rPr>
                            <m:t>𝐸</m:t>
                          </m:r>
                        </m:e>
                      </m:d>
                      <m:r>
                        <a:rPr lang="en-US" sz="4600" b="0" i="1" dirty="0" smtClean="0">
                          <a:solidFill>
                            <a:schemeClr val="accent1"/>
                          </a:solidFill>
                          <a:latin typeface="Cambria Math" panose="02040503050406030204" pitchFamily="18" charset="0"/>
                        </a:rPr>
                        <m:t>:  </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𝐸</m:t>
                          </m:r>
                        </m:e>
                        <m:sub>
                          <m:r>
                            <a:rPr lang="en-US" sz="4600" b="0" i="1" dirty="0" smtClean="0">
                              <a:solidFill>
                                <a:schemeClr val="bg1">
                                  <a:lumMod val="95000"/>
                                </a:schemeClr>
                              </a:solidFill>
                              <a:latin typeface="Cambria Math" panose="02040503050406030204" pitchFamily="18" charset="0"/>
                            </a:rPr>
                            <m:t>0</m:t>
                          </m:r>
                        </m:sub>
                      </m:sSub>
                      <m:r>
                        <a:rPr lang="en-US" sz="4600" b="0" i="1" dirty="0" smtClean="0">
                          <a:solidFill>
                            <a:schemeClr val="bg1">
                              <a:lumMod val="95000"/>
                            </a:schemeClr>
                          </a:solidFill>
                          <a:latin typeface="Cambria Math" panose="02040503050406030204" pitchFamily="18" charset="0"/>
                        </a:rPr>
                        <m:t>−</m:t>
                      </m:r>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𝐸𝑆</m:t>
                          </m:r>
                        </m:e>
                      </m:d>
                      <m:r>
                        <a:rPr lang="en-US" sz="4600" b="0" i="1" dirty="0" smtClean="0">
                          <a:solidFill>
                            <a:schemeClr val="bg1">
                              <a:lumMod val="95000"/>
                            </a:schemeClr>
                          </a:solidFill>
                          <a:latin typeface="Cambria Math" panose="02040503050406030204" pitchFamily="18" charset="0"/>
                        </a:rPr>
                        <m:t>)</m:t>
                      </m:r>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r>
                        <a:rPr lang="en-US" sz="4600" b="0" i="1" dirty="0" smtClean="0">
                          <a:solidFill>
                            <a:schemeClr val="bg1">
                              <a:lumMod val="95000"/>
                            </a:schemeClr>
                          </a:solidFill>
                          <a:latin typeface="Cambria Math" panose="02040503050406030204" pitchFamily="18" charset="0"/>
                        </a:rPr>
                        <m:t>=</m:t>
                      </m:r>
                      <m:d>
                        <m:dPr>
                          <m:ctrlPr>
                            <a:rPr lang="en-US" sz="4600" b="0" i="1" dirty="0" smtClean="0">
                              <a:solidFill>
                                <a:schemeClr val="bg1">
                                  <a:lumMod val="95000"/>
                                </a:schemeClr>
                              </a:solidFill>
                              <a:latin typeface="Cambria Math" panose="02040503050406030204" pitchFamily="18" charset="0"/>
                            </a:rPr>
                          </m:ctrlPr>
                        </m:dPr>
                        <m:e>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𝑟</m:t>
                              </m:r>
                            </m:sub>
                          </m:sSub>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𝑐𝑎𝑡</m:t>
                              </m:r>
                            </m:sub>
                          </m:sSub>
                        </m:e>
                      </m:d>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𝐸𝑆</m:t>
                          </m:r>
                        </m:e>
                      </m:d>
                    </m:oMath>
                  </m:oMathPara>
                </a14:m>
                <a:endParaRPr lang="en-US" sz="4600" b="0" i="1" dirty="0">
                  <a:solidFill>
                    <a:schemeClr val="bg1">
                      <a:lumMod val="95000"/>
                    </a:schemeClr>
                  </a:solidFill>
                </a:endParaRPr>
              </a:p>
              <a:p>
                <a:pPr>
                  <a:lnSpc>
                    <a:spcPct val="150000"/>
                  </a:lnSpc>
                </a:pPr>
                <a14:m>
                  <m:oMathPara xmlns:m="http://schemas.openxmlformats.org/officeDocument/2006/math">
                    <m:oMathParaPr>
                      <m:jc m:val="left"/>
                    </m:oMathParaPr>
                    <m:oMath xmlns:m="http://schemas.openxmlformats.org/officeDocument/2006/math">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𝐸</m:t>
                          </m:r>
                        </m:e>
                        <m:sub>
                          <m:r>
                            <a:rPr lang="en-US" sz="4600" b="0" i="1" dirty="0" smtClean="0">
                              <a:solidFill>
                                <a:schemeClr val="bg1">
                                  <a:lumMod val="95000"/>
                                </a:schemeClr>
                              </a:solidFill>
                              <a:latin typeface="Cambria Math" panose="02040503050406030204" pitchFamily="18" charset="0"/>
                            </a:rPr>
                            <m:t>0</m:t>
                          </m:r>
                        </m:sub>
                      </m:sSub>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𝑆</m:t>
                      </m:r>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𝐸𝑆</m:t>
                          </m:r>
                        </m:e>
                      </m:d>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r>
                        <a:rPr lang="en-US" sz="4600" b="0" i="1" dirty="0" smtClean="0">
                          <a:solidFill>
                            <a:schemeClr val="bg1">
                              <a:lumMod val="95000"/>
                            </a:schemeClr>
                          </a:solidFill>
                          <a:latin typeface="Cambria Math" panose="02040503050406030204" pitchFamily="18" charset="0"/>
                        </a:rPr>
                        <m:t>=</m:t>
                      </m:r>
                      <m:d>
                        <m:dPr>
                          <m:ctrlPr>
                            <a:rPr lang="en-US" sz="4600" b="0" i="1" dirty="0" smtClean="0">
                              <a:solidFill>
                                <a:schemeClr val="bg1">
                                  <a:lumMod val="95000"/>
                                </a:schemeClr>
                              </a:solidFill>
                              <a:latin typeface="Cambria Math" panose="02040503050406030204" pitchFamily="18" charset="0"/>
                            </a:rPr>
                          </m:ctrlPr>
                        </m:dPr>
                        <m:e>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𝑟</m:t>
                              </m:r>
                            </m:sub>
                          </m:sSub>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𝑐𝑎𝑡</m:t>
                              </m:r>
                            </m:sub>
                          </m:sSub>
                        </m:e>
                      </m:d>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𝐸𝑆</m:t>
                          </m:r>
                        </m:e>
                      </m:d>
                    </m:oMath>
                  </m:oMathPara>
                </a14:m>
                <a:endParaRPr lang="en-US" sz="4600" b="0" i="1" dirty="0">
                  <a:solidFill>
                    <a:schemeClr val="bg1">
                      <a:lumMod val="95000"/>
                    </a:schemeClr>
                  </a:solidFill>
                </a:endParaRPr>
              </a:p>
              <a:p>
                <a:pPr>
                  <a:lnSpc>
                    <a:spcPct val="150000"/>
                  </a:lnSpc>
                </a:pPr>
                <a14:m>
                  <m:oMathPara xmlns:m="http://schemas.openxmlformats.org/officeDocument/2006/math">
                    <m:oMathParaPr>
                      <m:jc m:val="left"/>
                    </m:oMathParaPr>
                    <m:oMath xmlns:m="http://schemas.openxmlformats.org/officeDocument/2006/math">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𝐸</m:t>
                          </m:r>
                        </m:e>
                        <m:sub>
                          <m:r>
                            <a:rPr lang="en-US" sz="4600" b="0" i="1" dirty="0" smtClean="0">
                              <a:solidFill>
                                <a:schemeClr val="bg1">
                                  <a:lumMod val="95000"/>
                                </a:schemeClr>
                              </a:solidFill>
                              <a:latin typeface="Cambria Math" panose="02040503050406030204" pitchFamily="18" charset="0"/>
                            </a:rPr>
                            <m:t>0</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𝐸𝑆</m:t>
                          </m:r>
                        </m:e>
                      </m:d>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r>
                        <a:rPr lang="en-US" sz="4600" b="0" i="1" dirty="0" smtClean="0">
                          <a:solidFill>
                            <a:schemeClr val="bg1">
                              <a:lumMod val="95000"/>
                            </a:schemeClr>
                          </a:solidFill>
                          <a:latin typeface="Cambria Math" panose="02040503050406030204" pitchFamily="18" charset="0"/>
                        </a:rPr>
                        <m:t>+</m:t>
                      </m:r>
                      <m:d>
                        <m:dPr>
                          <m:ctrlPr>
                            <a:rPr lang="en-US" sz="4600" b="0" i="1" dirty="0" smtClean="0">
                              <a:solidFill>
                                <a:schemeClr val="bg1">
                                  <a:lumMod val="95000"/>
                                </a:schemeClr>
                              </a:solidFill>
                              <a:latin typeface="Cambria Math" panose="02040503050406030204" pitchFamily="18" charset="0"/>
                            </a:rPr>
                          </m:ctrlPr>
                        </m:dPr>
                        <m:e>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𝑟</m:t>
                              </m:r>
                            </m:sub>
                          </m:sSub>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𝑐𝑎𝑡</m:t>
                              </m:r>
                            </m:sub>
                          </m:sSub>
                        </m:e>
                      </m:d>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𝐸𝑆</m:t>
                          </m:r>
                        </m:e>
                      </m:d>
                    </m:oMath>
                  </m:oMathPara>
                </a14:m>
                <a:endParaRPr lang="en-US" sz="4600" b="0" i="1" dirty="0">
                  <a:solidFill>
                    <a:schemeClr val="bg1">
                      <a:lumMod val="95000"/>
                    </a:schemeClr>
                  </a:solidFill>
                </a:endParaRPr>
              </a:p>
              <a:p>
                <a:pPr>
                  <a:lnSpc>
                    <a:spcPct val="150000"/>
                  </a:lnSpc>
                </a:pPr>
                <a14:m>
                  <m:oMathPara xmlns:m="http://schemas.openxmlformats.org/officeDocument/2006/math">
                    <m:oMathParaPr>
                      <m:jc m:val="left"/>
                    </m:oMathParaPr>
                    <m:oMath xmlns:m="http://schemas.openxmlformats.org/officeDocument/2006/math">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𝐸𝑆</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r>
                        <a:rPr lang="en-US" sz="4600" b="0" i="1" dirty="0" smtClean="0">
                          <a:solidFill>
                            <a:schemeClr val="bg1">
                              <a:lumMod val="95000"/>
                            </a:schemeClr>
                          </a:solidFill>
                          <a:latin typeface="Cambria Math" panose="02040503050406030204" pitchFamily="18" charset="0"/>
                        </a:rPr>
                        <m:t>+</m:t>
                      </m:r>
                      <m:d>
                        <m:dPr>
                          <m:ctrlPr>
                            <a:rPr lang="en-US" sz="4600" b="0" i="1" dirty="0" smtClean="0">
                              <a:solidFill>
                                <a:schemeClr val="bg1">
                                  <a:lumMod val="95000"/>
                                </a:schemeClr>
                              </a:solidFill>
                              <a:latin typeface="Cambria Math" panose="02040503050406030204" pitchFamily="18" charset="0"/>
                            </a:rPr>
                          </m:ctrlPr>
                        </m:dPr>
                        <m:e>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𝑟</m:t>
                              </m:r>
                            </m:sub>
                          </m:sSub>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𝑐𝑎𝑡</m:t>
                              </m:r>
                            </m:sub>
                          </m:sSub>
                        </m:e>
                      </m:d>
                      <m:r>
                        <a:rPr lang="en-US" sz="4600" b="0" i="1" dirty="0" smtClean="0">
                          <a:solidFill>
                            <a:schemeClr val="bg1">
                              <a:lumMod val="95000"/>
                            </a:schemeClr>
                          </a:solidFill>
                          <a:latin typeface="Cambria Math" panose="02040503050406030204" pitchFamily="18" charset="0"/>
                        </a:rPr>
                        <m:t>)=</m:t>
                      </m:r>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𝑘</m:t>
                          </m:r>
                        </m:e>
                        <m:sub>
                          <m:r>
                            <a:rPr lang="en-US" sz="4600" i="1" dirty="0">
                              <a:solidFill>
                                <a:schemeClr val="bg1">
                                  <a:lumMod val="95000"/>
                                </a:schemeClr>
                              </a:solidFill>
                              <a:latin typeface="Cambria Math" panose="02040503050406030204" pitchFamily="18" charset="0"/>
                            </a:rPr>
                            <m:t>𝑓</m:t>
                          </m:r>
                        </m:sub>
                      </m:sSub>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𝐸</m:t>
                          </m:r>
                        </m:e>
                        <m:sub>
                          <m:r>
                            <a:rPr lang="en-US" sz="4600" i="1" dirty="0">
                              <a:solidFill>
                                <a:schemeClr val="bg1">
                                  <a:lumMod val="95000"/>
                                </a:schemeClr>
                              </a:solidFill>
                              <a:latin typeface="Cambria Math" panose="02040503050406030204" pitchFamily="18" charset="0"/>
                            </a:rPr>
                            <m:t>0</m:t>
                          </m:r>
                        </m:sub>
                      </m:sSub>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oMath>
                  </m:oMathPara>
                </a14:m>
                <a:endParaRPr lang="en-US" sz="4600" b="0" i="1" dirty="0">
                  <a:solidFill>
                    <a:schemeClr val="bg1">
                      <a:lumMod val="95000"/>
                    </a:schemeClr>
                  </a:solidFill>
                </a:endParaRPr>
              </a:p>
              <a:p>
                <a14:m>
                  <m:oMath xmlns:m="http://schemas.openxmlformats.org/officeDocument/2006/math">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𝐸𝑆</m:t>
                        </m:r>
                        <m:r>
                          <a:rPr lang="en-US" sz="4600" b="0" i="1" dirty="0" smtClean="0">
                            <a:solidFill>
                              <a:schemeClr val="bg1">
                                <a:lumMod val="95000"/>
                              </a:schemeClr>
                            </a:solidFill>
                            <a:latin typeface="Cambria Math" panose="02040503050406030204" pitchFamily="18" charset="0"/>
                          </a:rPr>
                          <m:t>](</m:t>
                        </m:r>
                      </m:e>
                      <m:sub>
                        <m:r>
                          <a:rPr lang="en-US" sz="4600" b="0" i="1" dirty="0" smtClean="0">
                            <a:solidFill>
                              <a:schemeClr val="bg1">
                                <a:lumMod val="95000"/>
                              </a:schemeClr>
                            </a:solidFill>
                            <a:latin typeface="Cambria Math" panose="02040503050406030204" pitchFamily="18" charset="0"/>
                          </a:rPr>
                          <m:t> </m:t>
                        </m:r>
                      </m:sub>
                    </m:sSub>
                    <m:d>
                      <m:dPr>
                        <m:begChr m:val="["/>
                        <m:endChr m:val="]"/>
                        <m:ctrlPr>
                          <a:rPr lang="en-US" sz="4600" b="0" i="1" dirty="0" smtClean="0">
                            <a:solidFill>
                              <a:schemeClr val="bg1">
                                <a:lumMod val="95000"/>
                              </a:schemeClr>
                            </a:solidFill>
                            <a:latin typeface="Cambria Math" panose="02040503050406030204" pitchFamily="18" charset="0"/>
                          </a:rPr>
                        </m:ctrlPr>
                      </m:dPr>
                      <m:e>
                        <m:r>
                          <a:rPr lang="en-US" sz="4600" b="0" i="1" dirty="0" smtClean="0">
                            <a:solidFill>
                              <a:schemeClr val="bg1">
                                <a:lumMod val="95000"/>
                              </a:schemeClr>
                            </a:solidFill>
                            <a:latin typeface="Cambria Math" panose="02040503050406030204" pitchFamily="18" charset="0"/>
                          </a:rPr>
                          <m:t>𝑆</m:t>
                        </m:r>
                      </m:e>
                    </m:d>
                    <m:r>
                      <a:rPr lang="en-US" sz="4600" b="0" i="1" dirty="0" smtClean="0">
                        <a:solidFill>
                          <a:schemeClr val="bg1">
                            <a:lumMod val="95000"/>
                          </a:schemeClr>
                        </a:solidFill>
                        <a:latin typeface="Cambria Math" panose="02040503050406030204" pitchFamily="18" charset="0"/>
                      </a:rPr>
                      <m:t>+</m:t>
                    </m:r>
                    <m:f>
                      <m:fPr>
                        <m:ctrlPr>
                          <a:rPr lang="en-US" sz="4600" b="0" i="1" dirty="0" smtClean="0">
                            <a:solidFill>
                              <a:schemeClr val="bg1">
                                <a:lumMod val="95000"/>
                              </a:schemeClr>
                            </a:solidFill>
                            <a:latin typeface="Cambria Math" panose="02040503050406030204" pitchFamily="18" charset="0"/>
                          </a:rPr>
                        </m:ctrlPr>
                      </m:fPr>
                      <m:num>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𝑘</m:t>
                            </m:r>
                          </m:e>
                          <m:sub>
                            <m:r>
                              <a:rPr lang="en-US" sz="4600" i="1" dirty="0">
                                <a:solidFill>
                                  <a:schemeClr val="bg1">
                                    <a:lumMod val="95000"/>
                                  </a:schemeClr>
                                </a:solidFill>
                                <a:latin typeface="Cambria Math" panose="02040503050406030204" pitchFamily="18" charset="0"/>
                              </a:rPr>
                              <m:t>𝑟</m:t>
                            </m:r>
                          </m:sub>
                        </m:sSub>
                        <m:r>
                          <a:rPr lang="en-US" sz="4600" i="1" dirty="0">
                            <a:solidFill>
                              <a:schemeClr val="bg1">
                                <a:lumMod val="95000"/>
                              </a:schemeClr>
                            </a:solidFill>
                            <a:latin typeface="Cambria Math" panose="02040503050406030204" pitchFamily="18" charset="0"/>
                          </a:rPr>
                          <m:t>+</m:t>
                        </m:r>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𝑘</m:t>
                            </m:r>
                          </m:e>
                          <m:sub>
                            <m:r>
                              <a:rPr lang="en-US" sz="4600" i="1" dirty="0">
                                <a:solidFill>
                                  <a:schemeClr val="bg1">
                                    <a:lumMod val="95000"/>
                                  </a:schemeClr>
                                </a:solidFill>
                                <a:latin typeface="Cambria Math" panose="02040503050406030204" pitchFamily="18" charset="0"/>
                              </a:rPr>
                              <m:t>𝑐𝑎𝑡</m:t>
                            </m:r>
                          </m:sub>
                        </m:sSub>
                      </m:num>
                      <m:den>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𝑓</m:t>
                            </m:r>
                          </m:sub>
                        </m:sSub>
                      </m:den>
                    </m:f>
                    <m:r>
                      <a:rPr lang="en-US" sz="4600" b="0" i="1" dirty="0" smtClean="0">
                        <a:solidFill>
                          <a:schemeClr val="bg1">
                            <a:lumMod val="95000"/>
                          </a:schemeClr>
                        </a:solidFill>
                        <a:latin typeface="Cambria Math" panose="02040503050406030204" pitchFamily="18" charset="0"/>
                      </a:rPr>
                      <m:t>)=</m:t>
                    </m:r>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𝐸</m:t>
                        </m:r>
                      </m:e>
                      <m:sub>
                        <m:r>
                          <a:rPr lang="en-US" sz="4600" i="1" dirty="0">
                            <a:solidFill>
                              <a:schemeClr val="bg1">
                                <a:lumMod val="95000"/>
                              </a:schemeClr>
                            </a:solidFill>
                            <a:latin typeface="Cambria Math" panose="02040503050406030204" pitchFamily="18" charset="0"/>
                          </a:rPr>
                          <m:t>0</m:t>
                        </m:r>
                      </m:sub>
                    </m:sSub>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oMath>
                </a14:m>
                <a:r>
                  <a:rPr lang="en-US" sz="4600" b="0" i="1" dirty="0">
                    <a:solidFill>
                      <a:schemeClr val="bg1">
                        <a:lumMod val="95000"/>
                      </a:schemeClr>
                    </a:solidFill>
                  </a:rPr>
                  <a:t>, </a:t>
                </a:r>
                <a14:m>
                  <m:oMath xmlns:m="http://schemas.openxmlformats.org/officeDocument/2006/math">
                    <m:f>
                      <m:fPr>
                        <m:ctrlPr>
                          <a:rPr lang="en-US" sz="4600" i="1" dirty="0">
                            <a:solidFill>
                              <a:schemeClr val="bg1">
                                <a:lumMod val="95000"/>
                              </a:schemeClr>
                            </a:solidFill>
                            <a:latin typeface="Cambria Math" panose="02040503050406030204" pitchFamily="18" charset="0"/>
                          </a:rPr>
                        </m:ctrlPr>
                      </m:fPr>
                      <m:num>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𝑘</m:t>
                            </m:r>
                          </m:e>
                          <m:sub>
                            <m:r>
                              <a:rPr lang="en-US" sz="4600" i="1" dirty="0">
                                <a:solidFill>
                                  <a:schemeClr val="bg1">
                                    <a:lumMod val="95000"/>
                                  </a:schemeClr>
                                </a:solidFill>
                                <a:latin typeface="Cambria Math" panose="02040503050406030204" pitchFamily="18" charset="0"/>
                              </a:rPr>
                              <m:t>𝑟</m:t>
                            </m:r>
                          </m:sub>
                        </m:sSub>
                        <m:r>
                          <a:rPr lang="en-US" sz="4600" i="1" dirty="0">
                            <a:solidFill>
                              <a:schemeClr val="bg1">
                                <a:lumMod val="95000"/>
                              </a:schemeClr>
                            </a:solidFill>
                            <a:latin typeface="Cambria Math" panose="02040503050406030204" pitchFamily="18" charset="0"/>
                          </a:rPr>
                          <m:t>+</m:t>
                        </m:r>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𝑘</m:t>
                            </m:r>
                          </m:e>
                          <m:sub>
                            <m:r>
                              <a:rPr lang="en-US" sz="4600" i="1" dirty="0">
                                <a:solidFill>
                                  <a:schemeClr val="bg1">
                                    <a:lumMod val="95000"/>
                                  </a:schemeClr>
                                </a:solidFill>
                                <a:latin typeface="Cambria Math" panose="02040503050406030204" pitchFamily="18" charset="0"/>
                              </a:rPr>
                              <m:t>𝑐𝑎𝑡</m:t>
                            </m:r>
                          </m:sub>
                        </m:sSub>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𝑘</m:t>
                            </m:r>
                          </m:e>
                          <m:sub>
                            <m:r>
                              <a:rPr lang="en-US" sz="4600" i="1" dirty="0">
                                <a:solidFill>
                                  <a:schemeClr val="bg1">
                                    <a:lumMod val="95000"/>
                                  </a:schemeClr>
                                </a:solidFill>
                                <a:latin typeface="Cambria Math" panose="02040503050406030204" pitchFamily="18" charset="0"/>
                              </a:rPr>
                              <m:t>𝑓</m:t>
                            </m:r>
                          </m:sub>
                        </m:sSub>
                      </m:den>
                    </m:f>
                    <m:r>
                      <a:rPr lang="en-US" sz="4600" b="0" i="1" dirty="0" smtClean="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𝑚</m:t>
                        </m:r>
                      </m:sub>
                    </m:sSub>
                  </m:oMath>
                </a14:m>
                <a:endParaRPr lang="en-US" sz="4600" b="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d>
                        <m:dPr>
                          <m:begChr m:val="["/>
                          <m:endChr m:val="]"/>
                          <m:ctrlPr>
                            <a:rPr lang="en-US" sz="4600" i="1" dirty="0" smtClean="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𝐸𝑆</m:t>
                          </m:r>
                        </m:e>
                      </m:d>
                      <m:r>
                        <a:rPr lang="en-US" sz="4600" i="1" dirty="0">
                          <a:solidFill>
                            <a:schemeClr val="bg1">
                              <a:lumMod val="95000"/>
                            </a:schemeClr>
                          </a:solidFill>
                          <a:latin typeface="Cambria Math" panose="02040503050406030204" pitchFamily="18" charset="0"/>
                        </a:rPr>
                        <m:t>=</m:t>
                      </m:r>
                      <m:f>
                        <m:fPr>
                          <m:ctrlPr>
                            <a:rPr lang="en-US" sz="4600" b="0" i="1" dirty="0" smtClean="0">
                              <a:solidFill>
                                <a:schemeClr val="bg1">
                                  <a:lumMod val="95000"/>
                                </a:schemeClr>
                              </a:solidFill>
                              <a:latin typeface="Cambria Math" panose="02040503050406030204" pitchFamily="18" charset="0"/>
                            </a:rPr>
                          </m:ctrlPr>
                        </m:fPr>
                        <m:num>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𝐸</m:t>
                              </m:r>
                            </m:e>
                            <m:sub>
                              <m:r>
                                <a:rPr lang="en-US" sz="4600" i="1" dirty="0">
                                  <a:solidFill>
                                    <a:schemeClr val="bg1">
                                      <a:lumMod val="95000"/>
                                    </a:schemeClr>
                                  </a:solidFill>
                                  <a:latin typeface="Cambria Math" panose="02040503050406030204" pitchFamily="18" charset="0"/>
                                </a:rPr>
                                <m:t>0</m:t>
                              </m:r>
                            </m:sub>
                          </m:sSub>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r>
                            <a:rPr lang="en-US" sz="4600" i="1" dirty="0">
                              <a:solidFill>
                                <a:schemeClr val="bg1">
                                  <a:lumMod val="95000"/>
                                </a:schemeClr>
                              </a:solidFill>
                              <a:latin typeface="Cambria Math" panose="02040503050406030204" pitchFamily="18" charset="0"/>
                            </a:rPr>
                            <m:t>+</m:t>
                          </m:r>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𝐾</m:t>
                              </m:r>
                            </m:e>
                            <m:sub>
                              <m:r>
                                <a:rPr lang="en-US" sz="4600" b="0" i="1" dirty="0" smtClean="0">
                                  <a:solidFill>
                                    <a:schemeClr val="bg1">
                                      <a:lumMod val="95000"/>
                                    </a:schemeClr>
                                  </a:solidFill>
                                  <a:latin typeface="Cambria Math" panose="02040503050406030204" pitchFamily="18" charset="0"/>
                                </a:rPr>
                                <m:t>𝑚</m:t>
                              </m:r>
                            </m:sub>
                          </m:sSub>
                        </m:den>
                      </m:f>
                      <m:r>
                        <a:rPr lang="en-US" sz="4600" b="0" i="1" dirty="0" smtClean="0">
                          <a:solidFill>
                            <a:schemeClr val="bg1">
                              <a:lumMod val="95000"/>
                            </a:schemeClr>
                          </a:solidFill>
                          <a:latin typeface="Cambria Math" panose="02040503050406030204" pitchFamily="18" charset="0"/>
                        </a:rPr>
                        <m:t>, </m:t>
                      </m:r>
                      <m:r>
                        <m:rPr>
                          <m:nor/>
                        </m:rPr>
                        <a:rPr lang="en-US" sz="4600" b="0" i="1" dirty="0" smtClean="0">
                          <a:solidFill>
                            <a:schemeClr val="accent1"/>
                          </a:solidFill>
                        </a:rPr>
                        <m:t>sub</m:t>
                      </m:r>
                      <m:r>
                        <m:rPr>
                          <m:nor/>
                        </m:rPr>
                        <a:rPr lang="en-US" sz="4600" b="0" i="1" dirty="0" smtClean="0">
                          <a:solidFill>
                            <a:schemeClr val="accent1"/>
                          </a:solidFill>
                        </a:rPr>
                        <m:t> [</m:t>
                      </m:r>
                      <m:r>
                        <m:rPr>
                          <m:nor/>
                        </m:rPr>
                        <a:rPr lang="en-US" sz="4600" b="0" i="1" dirty="0" smtClean="0">
                          <a:solidFill>
                            <a:schemeClr val="accent1"/>
                          </a:solidFill>
                        </a:rPr>
                        <m:t>ES</m:t>
                      </m:r>
                      <m:r>
                        <m:rPr>
                          <m:nor/>
                        </m:rPr>
                        <a:rPr lang="en-US" sz="4600" b="0" i="1" dirty="0" smtClean="0">
                          <a:solidFill>
                            <a:schemeClr val="accent1"/>
                          </a:solidFill>
                        </a:rPr>
                        <m:t>] </m:t>
                      </m:r>
                      <m:r>
                        <m:rPr>
                          <m:nor/>
                        </m:rPr>
                        <a:rPr lang="en-US" sz="4600" b="0" i="1" dirty="0" smtClean="0">
                          <a:solidFill>
                            <a:schemeClr val="accent1"/>
                          </a:solidFill>
                        </a:rPr>
                        <m:t>in</m:t>
                      </m:r>
                      <m:r>
                        <m:rPr>
                          <m:nor/>
                        </m:rPr>
                        <a:rPr lang="en-US" sz="4600" b="0" i="1" dirty="0" smtClean="0">
                          <a:solidFill>
                            <a:schemeClr val="accent1"/>
                          </a:solidFill>
                        </a:rPr>
                        <m:t> </m:t>
                      </m:r>
                      <m:r>
                        <m:rPr>
                          <m:nor/>
                        </m:rPr>
                        <a:rPr lang="en-US" sz="4600" b="0" i="1" dirty="0" smtClean="0">
                          <a:solidFill>
                            <a:schemeClr val="accent1"/>
                          </a:solidFill>
                        </a:rPr>
                        <m:t>Eq</m:t>
                      </m:r>
                      <m:r>
                        <m:rPr>
                          <m:nor/>
                        </m:rPr>
                        <a:rPr lang="en-US" sz="4600" b="0" i="1" dirty="0" smtClean="0">
                          <a:solidFill>
                            <a:schemeClr val="accent1"/>
                          </a:solidFill>
                        </a:rPr>
                        <m:t>4</m:t>
                      </m:r>
                      <m:r>
                        <a:rPr lang="en-US" sz="4600" b="0" i="1" dirty="0" smtClean="0">
                          <a:solidFill>
                            <a:schemeClr val="bg1">
                              <a:lumMod val="95000"/>
                            </a:schemeClr>
                          </a:solidFill>
                          <a:latin typeface="Cambria Math" panose="02040503050406030204" pitchFamily="18" charset="0"/>
                        </a:rPr>
                        <m:t>→</m:t>
                      </m:r>
                      <m:f>
                        <m:fPr>
                          <m:ctrlPr>
                            <a:rPr lang="en-US" sz="4600" b="0" i="1" dirty="0" smtClean="0">
                              <a:solidFill>
                                <a:schemeClr val="bg1">
                                  <a:lumMod val="95000"/>
                                </a:schemeClr>
                              </a:solidFill>
                              <a:latin typeface="Cambria Math" panose="02040503050406030204" pitchFamily="18" charset="0"/>
                            </a:rPr>
                          </m:ctrlPr>
                        </m:fPr>
                        <m:num>
                          <m:r>
                            <a:rPr lang="en-US" sz="4600" b="0" i="1" dirty="0" smtClean="0">
                              <a:solidFill>
                                <a:schemeClr val="bg1">
                                  <a:lumMod val="95000"/>
                                </a:schemeClr>
                              </a:solidFill>
                              <a:latin typeface="Cambria Math" panose="02040503050406030204" pitchFamily="18" charset="0"/>
                            </a:rPr>
                            <m:t>𝑑</m:t>
                          </m:r>
                          <m:r>
                            <a:rPr lang="en-US" sz="4600" b="0" i="1" dirty="0" smtClean="0">
                              <a:solidFill>
                                <a:schemeClr val="bg1">
                                  <a:lumMod val="95000"/>
                                </a:schemeClr>
                              </a:solidFill>
                              <a:latin typeface="Cambria Math" panose="02040503050406030204" pitchFamily="18" charset="0"/>
                            </a:rPr>
                            <m:t>[</m:t>
                          </m:r>
                          <m:r>
                            <a:rPr lang="en-US" sz="4600" b="0" i="1" dirty="0" smtClean="0">
                              <a:solidFill>
                                <a:schemeClr val="bg1">
                                  <a:lumMod val="95000"/>
                                </a:schemeClr>
                              </a:solidFill>
                              <a:latin typeface="Cambria Math" panose="02040503050406030204" pitchFamily="18" charset="0"/>
                            </a:rPr>
                            <m:t>𝑃</m:t>
                          </m:r>
                          <m:r>
                            <a:rPr lang="en-US" sz="4600" b="0" i="1" dirty="0" smtClean="0">
                              <a:solidFill>
                                <a:schemeClr val="bg1">
                                  <a:lumMod val="95000"/>
                                </a:schemeClr>
                              </a:solidFill>
                              <a:latin typeface="Cambria Math" panose="02040503050406030204" pitchFamily="18" charset="0"/>
                            </a:rPr>
                            <m:t>]</m:t>
                          </m:r>
                        </m:num>
                        <m:den>
                          <m:r>
                            <a:rPr lang="en-US" sz="4600" b="0" i="1" dirty="0" smtClean="0">
                              <a:solidFill>
                                <a:schemeClr val="bg1">
                                  <a:lumMod val="95000"/>
                                </a:schemeClr>
                              </a:solidFill>
                              <a:latin typeface="Cambria Math" panose="02040503050406030204" pitchFamily="18" charset="0"/>
                            </a:rPr>
                            <m:t>𝑑𝑡</m:t>
                          </m:r>
                        </m:den>
                      </m:f>
                      <m:r>
                        <a:rPr lang="en-US" sz="4600" b="0" i="1" dirty="0" smtClean="0">
                          <a:solidFill>
                            <a:schemeClr val="bg1">
                              <a:lumMod val="95000"/>
                            </a:schemeClr>
                          </a:solidFill>
                          <a:latin typeface="Cambria Math" panose="02040503050406030204" pitchFamily="18" charset="0"/>
                        </a:rPr>
                        <m:t>=</m:t>
                      </m:r>
                      <m:f>
                        <m:fPr>
                          <m:ctrlPr>
                            <a:rPr lang="en-US" sz="4600" i="1" dirty="0">
                              <a:solidFill>
                                <a:schemeClr val="bg1">
                                  <a:lumMod val="95000"/>
                                </a:schemeClr>
                              </a:solidFill>
                              <a:latin typeface="Cambria Math" panose="02040503050406030204" pitchFamily="18" charset="0"/>
                            </a:rPr>
                          </m:ctrlPr>
                        </m:fPr>
                        <m:num>
                          <m:sSub>
                            <m:sSubPr>
                              <m:ctrlPr>
                                <a:rPr lang="en-US" sz="4600" i="1" dirty="0">
                                  <a:solidFill>
                                    <a:schemeClr val="bg1">
                                      <a:lumMod val="95000"/>
                                    </a:schemeClr>
                                  </a:solidFill>
                                  <a:latin typeface="Cambria Math" panose="02040503050406030204" pitchFamily="18" charset="0"/>
                                </a:rPr>
                              </m:ctrlPr>
                            </m:sSubPr>
                            <m:e>
                              <m:sSub>
                                <m:sSubPr>
                                  <m:ctrlPr>
                                    <a:rPr lang="en-US" sz="4600" b="0" i="1" dirty="0" smtClean="0">
                                      <a:solidFill>
                                        <a:schemeClr val="bg1">
                                          <a:lumMod val="95000"/>
                                        </a:schemeClr>
                                      </a:solidFill>
                                      <a:latin typeface="Cambria Math" panose="02040503050406030204" pitchFamily="18" charset="0"/>
                                    </a:rPr>
                                  </m:ctrlPr>
                                </m:sSubPr>
                                <m:e>
                                  <m:r>
                                    <a:rPr lang="en-US" sz="4600" b="0" i="1" dirty="0" smtClean="0">
                                      <a:solidFill>
                                        <a:schemeClr val="bg1">
                                          <a:lumMod val="95000"/>
                                        </a:schemeClr>
                                      </a:solidFill>
                                      <a:latin typeface="Cambria Math" panose="02040503050406030204" pitchFamily="18" charset="0"/>
                                    </a:rPr>
                                    <m:t>𝑘</m:t>
                                  </m:r>
                                </m:e>
                                <m:sub>
                                  <m:r>
                                    <a:rPr lang="en-US" sz="4600" b="0" i="1" dirty="0" smtClean="0">
                                      <a:solidFill>
                                        <a:schemeClr val="bg1">
                                          <a:lumMod val="95000"/>
                                        </a:schemeClr>
                                      </a:solidFill>
                                      <a:latin typeface="Cambria Math" panose="02040503050406030204" pitchFamily="18" charset="0"/>
                                    </a:rPr>
                                    <m:t>𝑐𝑎𝑡</m:t>
                                  </m:r>
                                </m:sub>
                              </m:sSub>
                              <m:r>
                                <a:rPr lang="en-US" sz="4600" i="1" dirty="0">
                                  <a:solidFill>
                                    <a:schemeClr val="bg1">
                                      <a:lumMod val="95000"/>
                                    </a:schemeClr>
                                  </a:solidFill>
                                  <a:latin typeface="Cambria Math" panose="02040503050406030204" pitchFamily="18" charset="0"/>
                                </a:rPr>
                                <m:t>𝐸</m:t>
                              </m:r>
                            </m:e>
                            <m:sub>
                              <m:r>
                                <a:rPr lang="en-US" sz="4600" i="1" dirty="0">
                                  <a:solidFill>
                                    <a:schemeClr val="bg1">
                                      <a:lumMod val="95000"/>
                                    </a:schemeClr>
                                  </a:solidFill>
                                  <a:latin typeface="Cambria Math" panose="02040503050406030204" pitchFamily="18" charset="0"/>
                                </a:rPr>
                                <m:t>0</m:t>
                              </m:r>
                            </m:sub>
                          </m:sSub>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num>
                        <m:den>
                          <m:sSub>
                            <m:sSubPr>
                              <m:ctrlPr>
                                <a:rPr lang="en-US" sz="4600" i="1" dirty="0">
                                  <a:solidFill>
                                    <a:schemeClr val="bg1">
                                      <a:lumMod val="95000"/>
                                    </a:schemeClr>
                                  </a:solidFill>
                                  <a:latin typeface="Cambria Math" panose="02040503050406030204" pitchFamily="18" charset="0"/>
                                </a:rPr>
                              </m:ctrlPr>
                            </m:sSubPr>
                            <m:e>
                              <m:r>
                                <a:rPr lang="en-US" sz="4600" i="1" dirty="0">
                                  <a:solidFill>
                                    <a:schemeClr val="bg1">
                                      <a:lumMod val="95000"/>
                                    </a:schemeClr>
                                  </a:solidFill>
                                  <a:latin typeface="Cambria Math" panose="02040503050406030204" pitchFamily="18" charset="0"/>
                                </a:rPr>
                                <m:t>𝐾</m:t>
                              </m:r>
                            </m:e>
                            <m:sub>
                              <m:r>
                                <a:rPr lang="en-US" sz="4600" i="1" dirty="0">
                                  <a:solidFill>
                                    <a:schemeClr val="bg1">
                                      <a:lumMod val="95000"/>
                                    </a:schemeClr>
                                  </a:solidFill>
                                  <a:latin typeface="Cambria Math" panose="02040503050406030204" pitchFamily="18" charset="0"/>
                                </a:rPr>
                                <m:t>𝑚</m:t>
                              </m:r>
                            </m:sub>
                          </m:sSub>
                          <m:r>
                            <a:rPr lang="en-US" sz="4600" b="0" i="1" dirty="0" smtClean="0">
                              <a:solidFill>
                                <a:schemeClr val="bg1">
                                  <a:lumMod val="95000"/>
                                </a:schemeClr>
                              </a:solidFill>
                              <a:latin typeface="Cambria Math" panose="02040503050406030204" pitchFamily="18" charset="0"/>
                            </a:rPr>
                            <m:t>+</m:t>
                          </m:r>
                          <m:d>
                            <m:dPr>
                              <m:begChr m:val="["/>
                              <m:endChr m:val="]"/>
                              <m:ctrlPr>
                                <a:rPr lang="en-US" sz="4600" i="1" dirty="0">
                                  <a:solidFill>
                                    <a:schemeClr val="bg1">
                                      <a:lumMod val="95000"/>
                                    </a:schemeClr>
                                  </a:solidFill>
                                  <a:latin typeface="Cambria Math" panose="02040503050406030204" pitchFamily="18" charset="0"/>
                                </a:rPr>
                              </m:ctrlPr>
                            </m:dPr>
                            <m:e>
                              <m:r>
                                <a:rPr lang="en-US" sz="4600" i="1" dirty="0">
                                  <a:solidFill>
                                    <a:schemeClr val="bg1">
                                      <a:lumMod val="95000"/>
                                    </a:schemeClr>
                                  </a:solidFill>
                                  <a:latin typeface="Cambria Math" panose="02040503050406030204" pitchFamily="18" charset="0"/>
                                </a:rPr>
                                <m:t>𝑆</m:t>
                              </m:r>
                            </m:e>
                          </m:d>
                        </m:den>
                      </m:f>
                    </m:oMath>
                  </m:oMathPara>
                </a14:m>
                <a:endParaRPr lang="en-US" sz="4600" b="0" i="1" dirty="0">
                  <a:solidFill>
                    <a:schemeClr val="bg1">
                      <a:lumMod val="95000"/>
                    </a:schemeClr>
                  </a:solidFill>
                </a:endParaRPr>
              </a:p>
            </p:txBody>
          </p:sp>
        </mc:Choice>
        <mc:Fallback xmlns="">
          <p:sp>
            <p:nvSpPr>
              <p:cNvPr id="9" name="TextBox 8">
                <a:extLst>
                  <a:ext uri="{FF2B5EF4-FFF2-40B4-BE49-F238E27FC236}">
                    <a16:creationId xmlns:a16="http://schemas.microsoft.com/office/drawing/2014/main" id="{E9DE121F-8B07-AB71-65EA-9A0DB88C4FB9}"/>
                  </a:ext>
                </a:extLst>
              </p:cNvPr>
              <p:cNvSpPr txBox="1">
                <a:spLocks noRot="1" noChangeAspect="1" noMove="1" noResize="1" noEditPoints="1" noAdjustHandles="1" noChangeArrowheads="1" noChangeShapeType="1" noTextEdit="1"/>
              </p:cNvSpPr>
              <p:nvPr/>
            </p:nvSpPr>
            <p:spPr>
              <a:xfrm>
                <a:off x="9305327" y="2388850"/>
                <a:ext cx="15189200" cy="10976595"/>
              </a:xfrm>
              <a:prstGeom prst="rect">
                <a:avLst/>
              </a:prstGeom>
              <a:blipFill>
                <a:blip r:embed="rId5"/>
                <a:stretch>
                  <a:fillRect l="-1671" t="-578"/>
                </a:stretch>
              </a:blipFill>
            </p:spPr>
            <p:txBody>
              <a:bodyPr/>
              <a:lstStyle/>
              <a:p>
                <a:r>
                  <a:rPr lang="en-US">
                    <a:noFill/>
                  </a:rPr>
                  <a:t> </a:t>
                </a:r>
              </a:p>
            </p:txBody>
          </p:sp>
        </mc:Fallback>
      </mc:AlternateContent>
      <p:sp>
        <p:nvSpPr>
          <p:cNvPr id="10" name="Google Shape;198;p11">
            <a:extLst>
              <a:ext uri="{FF2B5EF4-FFF2-40B4-BE49-F238E27FC236}">
                <a16:creationId xmlns:a16="http://schemas.microsoft.com/office/drawing/2014/main" id="{B897E6A6-FFF3-59C2-75B0-162F0C1CCFF2}"/>
              </a:ext>
            </a:extLst>
          </p:cNvPr>
          <p:cNvSpPr txBox="1">
            <a:spLocks/>
          </p:cNvSpPr>
          <p:nvPr/>
        </p:nvSpPr>
        <p:spPr>
          <a:xfrm>
            <a:off x="1824969" y="12572472"/>
            <a:ext cx="5300273" cy="926223"/>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r>
              <a:rPr lang="en-US" sz="4000" dirty="0">
                <a:solidFill>
                  <a:srgbClr val="4E8BA3"/>
                </a:solidFill>
              </a:rPr>
              <a:t>Michaelian Enzymes</a:t>
            </a:r>
            <a:endParaRPr lang="en-US" sz="4000" b="0" dirty="0"/>
          </a:p>
        </p:txBody>
      </p:sp>
      <p:grpSp>
        <p:nvGrpSpPr>
          <p:cNvPr id="11" name="Group 10">
            <a:extLst>
              <a:ext uri="{FF2B5EF4-FFF2-40B4-BE49-F238E27FC236}">
                <a16:creationId xmlns:a16="http://schemas.microsoft.com/office/drawing/2014/main" id="{3B380C91-6FC4-B30B-CBCF-F2CA41C802A7}"/>
              </a:ext>
            </a:extLst>
          </p:cNvPr>
          <p:cNvGrpSpPr/>
          <p:nvPr/>
        </p:nvGrpSpPr>
        <p:grpSpPr>
          <a:xfrm>
            <a:off x="4058283" y="2246199"/>
            <a:ext cx="1333433" cy="1382561"/>
            <a:chOff x="13583959" y="3028205"/>
            <a:chExt cx="1333433" cy="1382561"/>
          </a:xfrm>
        </p:grpSpPr>
        <p:grpSp>
          <p:nvGrpSpPr>
            <p:cNvPr id="12" name="Group 11">
              <a:extLst>
                <a:ext uri="{FF2B5EF4-FFF2-40B4-BE49-F238E27FC236}">
                  <a16:creationId xmlns:a16="http://schemas.microsoft.com/office/drawing/2014/main" id="{5FB15E5D-85CB-CB23-C53E-07FB92F1F85A}"/>
                </a:ext>
              </a:extLst>
            </p:cNvPr>
            <p:cNvGrpSpPr/>
            <p:nvPr/>
          </p:nvGrpSpPr>
          <p:grpSpPr>
            <a:xfrm>
              <a:off x="13583959" y="3054341"/>
              <a:ext cx="1333433" cy="1356425"/>
              <a:chOff x="13583959" y="3054341"/>
              <a:chExt cx="1333433" cy="1356425"/>
            </a:xfrm>
          </p:grpSpPr>
          <p:sp>
            <p:nvSpPr>
              <p:cNvPr id="16" name="Pie 15">
                <a:extLst>
                  <a:ext uri="{FF2B5EF4-FFF2-40B4-BE49-F238E27FC236}">
                    <a16:creationId xmlns:a16="http://schemas.microsoft.com/office/drawing/2014/main" id="{9AE8E039-809C-3314-149F-9984A4F4E489}"/>
                  </a:ext>
                </a:extLst>
              </p:cNvPr>
              <p:cNvSpPr/>
              <p:nvPr/>
            </p:nvSpPr>
            <p:spPr>
              <a:xfrm>
                <a:off x="13583959" y="3054341"/>
                <a:ext cx="914400" cy="914400"/>
              </a:xfrm>
              <a:prstGeom prst="pie">
                <a:avLst/>
              </a:prstGeom>
              <a:solidFill>
                <a:srgbClr val="4E8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A143456E-A7A9-5992-6BB4-07F501F20852}"/>
                  </a:ext>
                </a:extLst>
              </p:cNvPr>
              <p:cNvSpPr/>
              <p:nvPr/>
            </p:nvSpPr>
            <p:spPr>
              <a:xfrm>
                <a:off x="14002992" y="3496366"/>
                <a:ext cx="914400" cy="914400"/>
              </a:xfrm>
              <a:prstGeom prst="ellipse">
                <a:avLst/>
              </a:prstGeom>
              <a:solidFill>
                <a:srgbClr val="4E8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BC27008B-BA91-E857-AE8B-D27B7645F646}"/>
                </a:ext>
              </a:extLst>
            </p:cNvPr>
            <p:cNvSpPr/>
            <p:nvPr/>
          </p:nvSpPr>
          <p:spPr>
            <a:xfrm>
              <a:off x="14105073" y="3028205"/>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16B5904C-5C53-1E16-55AA-D022B30C92ED}"/>
              </a:ext>
            </a:extLst>
          </p:cNvPr>
          <p:cNvSpPr/>
          <p:nvPr/>
        </p:nvSpPr>
        <p:spPr>
          <a:xfrm>
            <a:off x="3172660" y="3041040"/>
            <a:ext cx="429227" cy="4292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4289749-58D6-41F1-B8A7-47E3EBE84BF9}"/>
              </a:ext>
            </a:extLst>
          </p:cNvPr>
          <p:cNvGrpSpPr/>
          <p:nvPr/>
        </p:nvGrpSpPr>
        <p:grpSpPr>
          <a:xfrm>
            <a:off x="1382831" y="2247049"/>
            <a:ext cx="1333433" cy="1356425"/>
            <a:chOff x="13583959" y="3054341"/>
            <a:chExt cx="1333433" cy="1356425"/>
          </a:xfrm>
        </p:grpSpPr>
        <p:sp>
          <p:nvSpPr>
            <p:cNvPr id="22" name="Pie 21">
              <a:extLst>
                <a:ext uri="{FF2B5EF4-FFF2-40B4-BE49-F238E27FC236}">
                  <a16:creationId xmlns:a16="http://schemas.microsoft.com/office/drawing/2014/main" id="{95811C5C-A1D8-8F1A-D39E-17F66F2C40E1}"/>
                </a:ext>
              </a:extLst>
            </p:cNvPr>
            <p:cNvSpPr/>
            <p:nvPr/>
          </p:nvSpPr>
          <p:spPr>
            <a:xfrm>
              <a:off x="13583959" y="3054341"/>
              <a:ext cx="914400" cy="914400"/>
            </a:xfrm>
            <a:prstGeom prst="pie">
              <a:avLst/>
            </a:prstGeom>
            <a:solidFill>
              <a:srgbClr val="4E8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C8A4A40-2A8F-DFED-A9FA-9C1526A43A89}"/>
                </a:ext>
              </a:extLst>
            </p:cNvPr>
            <p:cNvSpPr/>
            <p:nvPr/>
          </p:nvSpPr>
          <p:spPr>
            <a:xfrm>
              <a:off x="14002992" y="3496366"/>
              <a:ext cx="914400" cy="914400"/>
            </a:xfrm>
            <a:prstGeom prst="ellipse">
              <a:avLst/>
            </a:prstGeom>
            <a:solidFill>
              <a:srgbClr val="4E8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8367F62-BB13-13FD-F484-141BDB19E0CE}"/>
                  </a:ext>
                </a:extLst>
              </p:cNvPr>
              <p:cNvSpPr txBox="1"/>
              <p:nvPr/>
            </p:nvSpPr>
            <p:spPr>
              <a:xfrm>
                <a:off x="15592716" y="976504"/>
                <a:ext cx="3609684" cy="10490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b="0" i="1" dirty="0" smtClean="0">
                              <a:solidFill>
                                <a:schemeClr val="accent1"/>
                              </a:solidFill>
                              <a:latin typeface="Cambria Math" panose="02040503050406030204" pitchFamily="18" charset="0"/>
                            </a:rPr>
                          </m:ctrlPr>
                        </m:fPr>
                        <m:num>
                          <m:r>
                            <a:rPr lang="en-US" sz="3200" b="0" i="1" dirty="0" smtClean="0">
                              <a:solidFill>
                                <a:schemeClr val="accent1"/>
                              </a:solidFill>
                              <a:latin typeface="Cambria Math" panose="02040503050406030204" pitchFamily="18" charset="0"/>
                            </a:rPr>
                            <m:t>𝑑</m:t>
                          </m:r>
                          <m:d>
                            <m:dPr>
                              <m:begChr m:val="["/>
                              <m:endChr m:val="]"/>
                              <m:ctrlPr>
                                <a:rPr lang="en-US" sz="3200" b="0" i="1" dirty="0" smtClean="0">
                                  <a:solidFill>
                                    <a:schemeClr val="accent1"/>
                                  </a:solidFill>
                                  <a:latin typeface="Cambria Math" panose="02040503050406030204" pitchFamily="18" charset="0"/>
                                </a:rPr>
                              </m:ctrlPr>
                            </m:dPr>
                            <m:e>
                              <m:r>
                                <a:rPr lang="en-US" sz="3200" b="0" i="1" dirty="0" smtClean="0">
                                  <a:solidFill>
                                    <a:schemeClr val="accent1"/>
                                  </a:solidFill>
                                  <a:latin typeface="Cambria Math" panose="02040503050406030204" pitchFamily="18" charset="0"/>
                                </a:rPr>
                                <m:t>𝐸</m:t>
                              </m:r>
                            </m:e>
                          </m:d>
                        </m:num>
                        <m:den>
                          <m:r>
                            <a:rPr lang="en-US" sz="3200" b="0" i="1" dirty="0" smtClean="0">
                              <a:solidFill>
                                <a:schemeClr val="accent1"/>
                              </a:solidFill>
                              <a:latin typeface="Cambria Math" panose="02040503050406030204" pitchFamily="18" charset="0"/>
                            </a:rPr>
                            <m:t>𝑑𝑡</m:t>
                          </m:r>
                        </m:den>
                      </m:f>
                      <m:r>
                        <a:rPr lang="en-US" sz="3200" b="0" i="1" dirty="0" smtClean="0">
                          <a:solidFill>
                            <a:schemeClr val="accent1"/>
                          </a:solidFill>
                          <a:latin typeface="Cambria Math" panose="02040503050406030204" pitchFamily="18" charset="0"/>
                        </a:rPr>
                        <m:t>+</m:t>
                      </m:r>
                      <m:f>
                        <m:fPr>
                          <m:ctrlPr>
                            <a:rPr lang="en-US" sz="3200" b="0" i="1" dirty="0" smtClean="0">
                              <a:solidFill>
                                <a:schemeClr val="accent1"/>
                              </a:solidFill>
                              <a:latin typeface="Cambria Math" panose="02040503050406030204" pitchFamily="18" charset="0"/>
                            </a:rPr>
                          </m:ctrlPr>
                        </m:fPr>
                        <m:num>
                          <m:r>
                            <a:rPr lang="en-US" sz="3200" b="0" i="1" dirty="0" smtClean="0">
                              <a:solidFill>
                                <a:schemeClr val="accent1"/>
                              </a:solidFill>
                              <a:latin typeface="Cambria Math" panose="02040503050406030204" pitchFamily="18" charset="0"/>
                            </a:rPr>
                            <m:t>𝑑</m:t>
                          </m:r>
                          <m:d>
                            <m:dPr>
                              <m:begChr m:val="["/>
                              <m:endChr m:val="]"/>
                              <m:ctrlPr>
                                <a:rPr lang="en-US" sz="3200" b="0" i="1" dirty="0" smtClean="0">
                                  <a:solidFill>
                                    <a:schemeClr val="accent1"/>
                                  </a:solidFill>
                                  <a:latin typeface="Cambria Math" panose="02040503050406030204" pitchFamily="18" charset="0"/>
                                </a:rPr>
                              </m:ctrlPr>
                            </m:dPr>
                            <m:e>
                              <m:r>
                                <a:rPr lang="en-US" sz="3200" b="0" i="1" dirty="0" smtClean="0">
                                  <a:solidFill>
                                    <a:schemeClr val="accent1"/>
                                  </a:solidFill>
                                  <a:latin typeface="Cambria Math" panose="02040503050406030204" pitchFamily="18" charset="0"/>
                                </a:rPr>
                                <m:t>𝐸𝑆</m:t>
                              </m:r>
                            </m:e>
                          </m:d>
                        </m:num>
                        <m:den>
                          <m:r>
                            <a:rPr lang="en-US" sz="3200" b="0" i="1" dirty="0" smtClean="0">
                              <a:solidFill>
                                <a:schemeClr val="accent1"/>
                              </a:solidFill>
                              <a:latin typeface="Cambria Math" panose="02040503050406030204" pitchFamily="18" charset="0"/>
                            </a:rPr>
                            <m:t>𝑑𝑡</m:t>
                          </m:r>
                        </m:den>
                      </m:f>
                      <m:r>
                        <a:rPr lang="en-US" sz="3200" b="0" i="1" dirty="0" smtClean="0">
                          <a:solidFill>
                            <a:schemeClr val="accent1"/>
                          </a:solidFill>
                          <a:latin typeface="Cambria Math" panose="02040503050406030204" pitchFamily="18" charset="0"/>
                        </a:rPr>
                        <m:t> =0</m:t>
                      </m:r>
                    </m:oMath>
                  </m:oMathPara>
                </a14:m>
                <a:endParaRPr lang="en-US" sz="3200" dirty="0"/>
              </a:p>
            </p:txBody>
          </p:sp>
        </mc:Choice>
        <mc:Fallback xmlns="">
          <p:sp>
            <p:nvSpPr>
              <p:cNvPr id="3" name="TextBox 2">
                <a:extLst>
                  <a:ext uri="{FF2B5EF4-FFF2-40B4-BE49-F238E27FC236}">
                    <a16:creationId xmlns:a16="http://schemas.microsoft.com/office/drawing/2014/main" id="{58367F62-BB13-13FD-F484-141BDB19E0CE}"/>
                  </a:ext>
                </a:extLst>
              </p:cNvPr>
              <p:cNvSpPr txBox="1">
                <a:spLocks noRot="1" noChangeAspect="1" noMove="1" noResize="1" noEditPoints="1" noAdjustHandles="1" noChangeArrowheads="1" noChangeShapeType="1" noTextEdit="1"/>
              </p:cNvSpPr>
              <p:nvPr/>
            </p:nvSpPr>
            <p:spPr>
              <a:xfrm>
                <a:off x="15592716" y="976504"/>
                <a:ext cx="3609684" cy="1049005"/>
              </a:xfrm>
              <a:prstGeom prst="rect">
                <a:avLst/>
              </a:prstGeom>
              <a:blipFill>
                <a:blip r:embed="rId6"/>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4610E2-5348-2B23-0050-27EFE1A5C86A}"/>
                  </a:ext>
                </a:extLst>
              </p:cNvPr>
              <p:cNvSpPr txBox="1"/>
              <p:nvPr/>
            </p:nvSpPr>
            <p:spPr>
              <a:xfrm>
                <a:off x="19685218" y="976504"/>
                <a:ext cx="3609684" cy="10490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b="0" i="1" dirty="0" smtClean="0">
                              <a:solidFill>
                                <a:schemeClr val="accent1"/>
                              </a:solidFill>
                              <a:latin typeface="Cambria Math" panose="02040503050406030204" pitchFamily="18" charset="0"/>
                            </a:rPr>
                          </m:ctrlPr>
                        </m:fPr>
                        <m:num>
                          <m:r>
                            <a:rPr lang="en-US" sz="3200" b="0" i="1" dirty="0" smtClean="0">
                              <a:solidFill>
                                <a:schemeClr val="accent1"/>
                              </a:solidFill>
                              <a:latin typeface="Cambria Math" panose="02040503050406030204" pitchFamily="18" charset="0"/>
                            </a:rPr>
                            <m:t>𝑑</m:t>
                          </m:r>
                        </m:num>
                        <m:den>
                          <m:r>
                            <a:rPr lang="en-US" sz="3200" b="0" i="1" dirty="0" smtClean="0">
                              <a:solidFill>
                                <a:schemeClr val="accent1"/>
                              </a:solidFill>
                              <a:latin typeface="Cambria Math" panose="02040503050406030204" pitchFamily="18" charset="0"/>
                            </a:rPr>
                            <m:t>𝑑𝑡</m:t>
                          </m:r>
                        </m:den>
                      </m:f>
                      <m:r>
                        <a:rPr lang="en-US" sz="3200" b="0" i="1" dirty="0" smtClean="0">
                          <a:solidFill>
                            <a:schemeClr val="accent1"/>
                          </a:solidFill>
                          <a:latin typeface="Cambria Math" panose="02040503050406030204" pitchFamily="18" charset="0"/>
                        </a:rPr>
                        <m:t>(</m:t>
                      </m:r>
                      <m:d>
                        <m:dPr>
                          <m:begChr m:val="["/>
                          <m:endChr m:val="]"/>
                          <m:ctrlPr>
                            <a:rPr lang="en-US" sz="3200" b="0" i="1" dirty="0" smtClean="0">
                              <a:solidFill>
                                <a:schemeClr val="accent1"/>
                              </a:solidFill>
                              <a:latin typeface="Cambria Math" panose="02040503050406030204" pitchFamily="18" charset="0"/>
                            </a:rPr>
                          </m:ctrlPr>
                        </m:dPr>
                        <m:e>
                          <m:r>
                            <a:rPr lang="en-US" sz="3200" b="0" i="1" dirty="0" smtClean="0">
                              <a:solidFill>
                                <a:schemeClr val="accent1"/>
                              </a:solidFill>
                              <a:latin typeface="Cambria Math" panose="02040503050406030204" pitchFamily="18" charset="0"/>
                            </a:rPr>
                            <m:t>𝐸</m:t>
                          </m:r>
                        </m:e>
                      </m:d>
                      <m:r>
                        <a:rPr lang="en-US" sz="3200" b="0" i="1" dirty="0" smtClean="0">
                          <a:solidFill>
                            <a:schemeClr val="accent1"/>
                          </a:solidFill>
                          <a:latin typeface="Cambria Math" panose="02040503050406030204" pitchFamily="18" charset="0"/>
                        </a:rPr>
                        <m:t>+[</m:t>
                      </m:r>
                      <m:r>
                        <a:rPr lang="en-US" sz="3200" b="0" i="1" dirty="0" smtClean="0">
                          <a:solidFill>
                            <a:schemeClr val="accent1"/>
                          </a:solidFill>
                          <a:latin typeface="Cambria Math" panose="02040503050406030204" pitchFamily="18" charset="0"/>
                        </a:rPr>
                        <m:t>𝐸𝑆</m:t>
                      </m:r>
                      <m:r>
                        <a:rPr lang="en-US" sz="3200" b="0" i="1" dirty="0" smtClean="0">
                          <a:solidFill>
                            <a:schemeClr val="accent1"/>
                          </a:solidFill>
                          <a:latin typeface="Cambria Math" panose="02040503050406030204" pitchFamily="18" charset="0"/>
                        </a:rPr>
                        <m:t>])=0</m:t>
                      </m:r>
                    </m:oMath>
                  </m:oMathPara>
                </a14:m>
                <a:endParaRPr lang="en-US" sz="3200" dirty="0"/>
              </a:p>
            </p:txBody>
          </p:sp>
        </mc:Choice>
        <mc:Fallback xmlns="">
          <p:sp>
            <p:nvSpPr>
              <p:cNvPr id="4" name="TextBox 3">
                <a:extLst>
                  <a:ext uri="{FF2B5EF4-FFF2-40B4-BE49-F238E27FC236}">
                    <a16:creationId xmlns:a16="http://schemas.microsoft.com/office/drawing/2014/main" id="{B24610E2-5348-2B23-0050-27EFE1A5C86A}"/>
                  </a:ext>
                </a:extLst>
              </p:cNvPr>
              <p:cNvSpPr txBox="1">
                <a:spLocks noRot="1" noChangeAspect="1" noMove="1" noResize="1" noEditPoints="1" noAdjustHandles="1" noChangeArrowheads="1" noChangeShapeType="1" noTextEdit="1"/>
              </p:cNvSpPr>
              <p:nvPr/>
            </p:nvSpPr>
            <p:spPr>
              <a:xfrm>
                <a:off x="19685218" y="976504"/>
                <a:ext cx="3609684" cy="1049005"/>
              </a:xfrm>
              <a:prstGeom prst="rect">
                <a:avLst/>
              </a:prstGeom>
              <a:blipFill>
                <a:blip r:embed="rId7"/>
                <a:stretch>
                  <a:fillRect l="-350" r="-699" b="-595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4308FBD-3095-94BB-CB96-3A65EF589C73}"/>
              </a:ext>
            </a:extLst>
          </p:cNvPr>
          <p:cNvSpPr/>
          <p:nvPr/>
        </p:nvSpPr>
        <p:spPr>
          <a:xfrm>
            <a:off x="12862543" y="2471954"/>
            <a:ext cx="10432359" cy="7389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76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8542</TotalTime>
  <Words>1844</Words>
  <Application>Microsoft Macintosh PowerPoint</Application>
  <PresentationFormat>Custom</PresentationFormat>
  <Paragraphs>263</Paragraphs>
  <Slides>24</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Cambria Math</vt:lpstr>
      <vt:lpstr>Calibri</vt:lpstr>
      <vt:lpstr>Wingdings</vt:lpstr>
      <vt:lpstr>NewCenturySchlbkLTStd</vt:lpstr>
      <vt:lpstr>MinionPro</vt:lpstr>
      <vt:lpstr>Courier New</vt:lpstr>
      <vt:lpstr>Helvetica Neue</vt:lpstr>
      <vt:lpstr>Helvetica</vt:lpstr>
      <vt:lpstr>Arial</vt:lpstr>
      <vt:lpstr>Arial</vt:lpstr>
      <vt:lpstr>20_BasicBlack</vt:lpstr>
      <vt:lpstr>PowerPoint Presentation</vt:lpstr>
      <vt:lpstr>ODE Models: Michaelis-Menten and Mass Action Kinetics </vt:lpstr>
      <vt:lpstr>Modeling Approaches</vt:lpstr>
      <vt:lpstr>PowerPoint Presentation</vt:lpstr>
      <vt:lpstr>PowerPoint Presentation</vt:lpstr>
      <vt:lpstr>PowerPoint Presentation</vt:lpstr>
      <vt:lpstr>Michaelis-Menten Kinetics</vt:lpstr>
      <vt:lpstr>Michaelis-Menten Kinetics</vt:lpstr>
      <vt:lpstr>Michaelis-Menten Kinetics</vt:lpstr>
      <vt:lpstr>Michaelis-Menten Kinetics</vt:lpstr>
      <vt:lpstr>Hill functions</vt:lpstr>
      <vt:lpstr>PowerPoint Presentation</vt:lpstr>
      <vt:lpstr>Multi input functions</vt:lpstr>
      <vt:lpstr>Multi input functions</vt:lpstr>
      <vt:lpstr>Project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ODE Models: Into to ODEs</dc:title>
  <cp:lastModifiedBy>Jashnsaz, Hossein</cp:lastModifiedBy>
  <cp:revision>45</cp:revision>
  <dcterms:modified xsi:type="dcterms:W3CDTF">2023-03-06T16:33:03Z</dcterms:modified>
</cp:coreProperties>
</file>